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4"/>
  </p:sldMasterIdLst>
  <p:notesMasterIdLst>
    <p:notesMasterId r:id="rId15"/>
  </p:notesMasterIdLst>
  <p:handoutMasterIdLst>
    <p:handoutMasterId r:id="rId16"/>
  </p:handoutMasterIdLst>
  <p:sldIdLst>
    <p:sldId id="256" r:id="rId5"/>
    <p:sldId id="776" r:id="rId6"/>
    <p:sldId id="861" r:id="rId7"/>
    <p:sldId id="853" r:id="rId8"/>
    <p:sldId id="858" r:id="rId9"/>
    <p:sldId id="850" r:id="rId10"/>
    <p:sldId id="851" r:id="rId11"/>
    <p:sldId id="862" r:id="rId12"/>
    <p:sldId id="863" r:id="rId13"/>
    <p:sldId id="784" r:id="rId14"/>
  </p:sldIdLst>
  <p:sldSz cx="9144000" cy="6858000" type="screen4x3"/>
  <p:notesSz cx="9928225" cy="6797675"/>
  <p:custDataLst>
    <p:tags r:id="rId17"/>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en Rafferty" initials="SR" lastIdx="1" clrIdx="0">
    <p:extLst>
      <p:ext uri="{19B8F6BF-5375-455C-9EA6-DF929625EA0E}">
        <p15:presenceInfo xmlns:p15="http://schemas.microsoft.com/office/powerpoint/2012/main" userId="a04426156b3b4a38" providerId="Windows Live"/>
      </p:ext>
    </p:extLst>
  </p:cmAuthor>
  <p:cmAuthor id="2" name="HP-PC" initials="H" lastIdx="3" clrIdx="1">
    <p:extLst>
      <p:ext uri="{19B8F6BF-5375-455C-9EA6-DF929625EA0E}">
        <p15:presenceInfo xmlns:p15="http://schemas.microsoft.com/office/powerpoint/2012/main" userId="HP-P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E0000"/>
    <a:srgbClr val="FDCFD2"/>
    <a:srgbClr val="B21212"/>
    <a:srgbClr val="FF8B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176" autoAdjust="0"/>
    <p:restoredTop sz="94935" autoAdjust="0"/>
  </p:normalViewPr>
  <p:slideViewPr>
    <p:cSldViewPr>
      <p:cViewPr varScale="1">
        <p:scale>
          <a:sx n="79" d="100"/>
          <a:sy n="79" d="100"/>
        </p:scale>
        <p:origin x="1446" y="72"/>
      </p:cViewPr>
      <p:guideLst>
        <p:guide orient="horz" pos="2160"/>
        <p:guide pos="2880"/>
      </p:guideLst>
    </p:cSldViewPr>
  </p:slideViewPr>
  <p:outlineViewPr>
    <p:cViewPr>
      <p:scale>
        <a:sx n="33" d="100"/>
        <a:sy n="33" d="100"/>
      </p:scale>
      <p:origin x="30" y="5403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3313" cy="339884"/>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5622594" y="0"/>
            <a:ext cx="4303313" cy="339884"/>
          </a:xfrm>
          <a:prstGeom prst="rect">
            <a:avLst/>
          </a:prstGeom>
        </p:spPr>
        <p:txBody>
          <a:bodyPr vert="horz" lIns="91440" tIns="45720" rIns="91440" bIns="45720" rtlCol="0"/>
          <a:lstStyle>
            <a:lvl1pPr algn="r">
              <a:defRPr sz="1200"/>
            </a:lvl1pPr>
          </a:lstStyle>
          <a:p>
            <a:fld id="{1105C127-53EC-4625-8674-123C41A42ABE}" type="datetimeFigureOut">
              <a:rPr lang="en-GB" smtClean="0"/>
              <a:pPr/>
              <a:t>14/07/2018</a:t>
            </a:fld>
            <a:endParaRPr lang="en-GB" dirty="0"/>
          </a:p>
        </p:txBody>
      </p:sp>
      <p:sp>
        <p:nvSpPr>
          <p:cNvPr id="4" name="Footer Placeholder 3"/>
          <p:cNvSpPr>
            <a:spLocks noGrp="1"/>
          </p:cNvSpPr>
          <p:nvPr>
            <p:ph type="ftr" sz="quarter" idx="2"/>
          </p:nvPr>
        </p:nvSpPr>
        <p:spPr>
          <a:xfrm>
            <a:off x="0" y="6456699"/>
            <a:ext cx="4303313" cy="339884"/>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5622594" y="6456699"/>
            <a:ext cx="4303313" cy="339884"/>
          </a:xfrm>
          <a:prstGeom prst="rect">
            <a:avLst/>
          </a:prstGeom>
        </p:spPr>
        <p:txBody>
          <a:bodyPr vert="horz" lIns="91440" tIns="45720" rIns="91440" bIns="45720" rtlCol="0" anchor="b"/>
          <a:lstStyle>
            <a:lvl1pPr algn="r">
              <a:defRPr sz="1200"/>
            </a:lvl1pPr>
          </a:lstStyle>
          <a:p>
            <a:fld id="{2D7700F7-D8A8-45F0-BED4-A73ECE481743}" type="slidenum">
              <a:rPr lang="en-GB" smtClean="0"/>
              <a:pPr/>
              <a:t>‹#›</a:t>
            </a:fld>
            <a:endParaRPr lang="en-GB" dirty="0"/>
          </a:p>
        </p:txBody>
      </p:sp>
    </p:spTree>
    <p:extLst>
      <p:ext uri="{BB962C8B-B14F-4D97-AF65-F5344CB8AC3E}">
        <p14:creationId xmlns:p14="http://schemas.microsoft.com/office/powerpoint/2010/main" val="12063322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302230" cy="339884"/>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dirty="0"/>
          </a:p>
        </p:txBody>
      </p:sp>
      <p:sp>
        <p:nvSpPr>
          <p:cNvPr id="3" name="Date Placeholder 2"/>
          <p:cNvSpPr>
            <a:spLocks noGrp="1"/>
          </p:cNvSpPr>
          <p:nvPr>
            <p:ph type="dt" idx="1"/>
          </p:nvPr>
        </p:nvSpPr>
        <p:spPr>
          <a:xfrm>
            <a:off x="5623699" y="0"/>
            <a:ext cx="4302230" cy="339884"/>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8D4DA8F5-F804-4FB2-8A6B-A884CF09C514}" type="datetimeFigureOut">
              <a:rPr lang="en-US"/>
              <a:pPr>
                <a:defRPr/>
              </a:pPr>
              <a:t>7/14/2018</a:t>
            </a:fld>
            <a:endParaRPr lang="en-GB" dirty="0"/>
          </a:p>
        </p:txBody>
      </p:sp>
      <p:sp>
        <p:nvSpPr>
          <p:cNvPr id="4" name="Slide Image Placeholder 3"/>
          <p:cNvSpPr>
            <a:spLocks noGrp="1" noRot="1" noChangeAspect="1"/>
          </p:cNvSpPr>
          <p:nvPr>
            <p:ph type="sldImg" idx="2"/>
          </p:nvPr>
        </p:nvSpPr>
        <p:spPr>
          <a:xfrm>
            <a:off x="3263900" y="509588"/>
            <a:ext cx="3400425" cy="2549525"/>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p:cNvSpPr>
            <a:spLocks noGrp="1"/>
          </p:cNvSpPr>
          <p:nvPr>
            <p:ph type="body" sz="quarter" idx="3"/>
          </p:nvPr>
        </p:nvSpPr>
        <p:spPr>
          <a:xfrm>
            <a:off x="992824" y="3228896"/>
            <a:ext cx="7942580" cy="3058954"/>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2" y="6456612"/>
            <a:ext cx="4302230" cy="339884"/>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dirty="0"/>
          </a:p>
        </p:txBody>
      </p:sp>
      <p:sp>
        <p:nvSpPr>
          <p:cNvPr id="7" name="Slide Number Placeholder 6"/>
          <p:cNvSpPr>
            <a:spLocks noGrp="1"/>
          </p:cNvSpPr>
          <p:nvPr>
            <p:ph type="sldNum" sz="quarter" idx="5"/>
          </p:nvPr>
        </p:nvSpPr>
        <p:spPr>
          <a:xfrm>
            <a:off x="5623699" y="6456612"/>
            <a:ext cx="4302230" cy="339884"/>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E6C00DB4-E585-43D3-9A29-E1C42556C769}" type="slidenum">
              <a:rPr lang="en-GB"/>
              <a:pPr>
                <a:defRPr/>
              </a:pPr>
              <a:t>‹#›</a:t>
            </a:fld>
            <a:endParaRPr lang="en-GB" dirty="0"/>
          </a:p>
        </p:txBody>
      </p:sp>
    </p:spTree>
    <p:extLst>
      <p:ext uri="{BB962C8B-B14F-4D97-AF65-F5344CB8AC3E}">
        <p14:creationId xmlns:p14="http://schemas.microsoft.com/office/powerpoint/2010/main" val="310232640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33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80FBC8F-7200-45DD-A4E3-40F9EE471788}" type="slidenum">
              <a:rPr lang="en-GB"/>
              <a:pPr fontAlgn="base">
                <a:spcBef>
                  <a:spcPct val="0"/>
                </a:spcBef>
                <a:spcAft>
                  <a:spcPct val="0"/>
                </a:spcAft>
              </a:pPr>
              <a:t>1</a:t>
            </a:fld>
            <a:endParaRPr lang="en-GB" dirty="0"/>
          </a:p>
        </p:txBody>
      </p:sp>
    </p:spTree>
    <p:extLst>
      <p:ext uri="{BB962C8B-B14F-4D97-AF65-F5344CB8AC3E}">
        <p14:creationId xmlns:p14="http://schemas.microsoft.com/office/powerpoint/2010/main" val="1564564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10</a:t>
            </a:fld>
            <a:endParaRPr lang="en-GB" dirty="0"/>
          </a:p>
        </p:txBody>
      </p:sp>
    </p:spTree>
    <p:extLst>
      <p:ext uri="{BB962C8B-B14F-4D97-AF65-F5344CB8AC3E}">
        <p14:creationId xmlns:p14="http://schemas.microsoft.com/office/powerpoint/2010/main" val="2913265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2</a:t>
            </a:fld>
            <a:endParaRPr lang="en-GB" dirty="0"/>
          </a:p>
        </p:txBody>
      </p:sp>
    </p:spTree>
    <p:extLst>
      <p:ext uri="{BB962C8B-B14F-4D97-AF65-F5344CB8AC3E}">
        <p14:creationId xmlns:p14="http://schemas.microsoft.com/office/powerpoint/2010/main" val="20005746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3</a:t>
            </a:fld>
            <a:endParaRPr lang="en-GB" dirty="0"/>
          </a:p>
        </p:txBody>
      </p:sp>
    </p:spTree>
    <p:extLst>
      <p:ext uri="{BB962C8B-B14F-4D97-AF65-F5344CB8AC3E}">
        <p14:creationId xmlns:p14="http://schemas.microsoft.com/office/powerpoint/2010/main" val="34119356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4</a:t>
            </a:fld>
            <a:endParaRPr lang="en-GB" dirty="0"/>
          </a:p>
        </p:txBody>
      </p:sp>
    </p:spTree>
    <p:extLst>
      <p:ext uri="{BB962C8B-B14F-4D97-AF65-F5344CB8AC3E}">
        <p14:creationId xmlns:p14="http://schemas.microsoft.com/office/powerpoint/2010/main" val="34180512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5</a:t>
            </a:fld>
            <a:endParaRPr lang="en-GB" dirty="0"/>
          </a:p>
        </p:txBody>
      </p:sp>
    </p:spTree>
    <p:extLst>
      <p:ext uri="{BB962C8B-B14F-4D97-AF65-F5344CB8AC3E}">
        <p14:creationId xmlns:p14="http://schemas.microsoft.com/office/powerpoint/2010/main" val="34097229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6</a:t>
            </a:fld>
            <a:endParaRPr lang="en-GB" dirty="0"/>
          </a:p>
        </p:txBody>
      </p:sp>
    </p:spTree>
    <p:extLst>
      <p:ext uri="{BB962C8B-B14F-4D97-AF65-F5344CB8AC3E}">
        <p14:creationId xmlns:p14="http://schemas.microsoft.com/office/powerpoint/2010/main" val="21983437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7</a:t>
            </a:fld>
            <a:endParaRPr lang="en-GB" dirty="0"/>
          </a:p>
        </p:txBody>
      </p:sp>
    </p:spTree>
    <p:extLst>
      <p:ext uri="{BB962C8B-B14F-4D97-AF65-F5344CB8AC3E}">
        <p14:creationId xmlns:p14="http://schemas.microsoft.com/office/powerpoint/2010/main" val="35519537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8</a:t>
            </a:fld>
            <a:endParaRPr lang="en-GB" dirty="0"/>
          </a:p>
        </p:txBody>
      </p:sp>
    </p:spTree>
    <p:extLst>
      <p:ext uri="{BB962C8B-B14F-4D97-AF65-F5344CB8AC3E}">
        <p14:creationId xmlns:p14="http://schemas.microsoft.com/office/powerpoint/2010/main" val="42718839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9</a:t>
            </a:fld>
            <a:endParaRPr lang="en-GB" dirty="0"/>
          </a:p>
        </p:txBody>
      </p:sp>
    </p:spTree>
    <p:extLst>
      <p:ext uri="{BB962C8B-B14F-4D97-AF65-F5344CB8AC3E}">
        <p14:creationId xmlns:p14="http://schemas.microsoft.com/office/powerpoint/2010/main" val="31492407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slide" Target="../slides/slide7.xml"/><Relationship Id="rId2" Type="http://schemas.openxmlformats.org/officeDocument/2006/relationships/slide" Target="../slides/slide9.xml"/><Relationship Id="rId1" Type="http://schemas.openxmlformats.org/officeDocument/2006/relationships/slideMaster" Target="../slideMasters/slideMaster1.xml"/><Relationship Id="rId6" Type="http://schemas.openxmlformats.org/officeDocument/2006/relationships/slide" Target="../slides/slide10.xml"/><Relationship Id="rId5" Type="http://schemas.openxmlformats.org/officeDocument/2006/relationships/image" Target="../media/image3.jpeg"/><Relationship Id="rId4" Type="http://schemas.openxmlformats.org/officeDocument/2006/relationships/slide" Target="../slides/slide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rookeWeston">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latin typeface="Calibri" pitchFamily="34" charset="0"/>
              <a:cs typeface="Calibri" pitchFamily="34" charset="0"/>
            </a:endParaRPr>
          </a:p>
        </p:txBody>
      </p:sp>
      <p:sp>
        <p:nvSpPr>
          <p:cNvPr id="9" name="Title 8"/>
          <p:cNvSpPr>
            <a:spLocks noGrp="1"/>
          </p:cNvSpPr>
          <p:nvPr>
            <p:ph type="ctrTitle"/>
          </p:nvPr>
        </p:nvSpPr>
        <p:spPr>
          <a:xfrm>
            <a:off x="685800" y="214290"/>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latin typeface="Calibri" pitchFamily="34" charset="0"/>
                <a:cs typeface="Calibri" pitchFamily="34" charset="0"/>
              </a:defRPr>
            </a:lvl1pPr>
            <a:extLst/>
          </a:lstStyle>
          <a:p>
            <a:r>
              <a:rPr kumimoji="0" lang="en-US" smtClean="0"/>
              <a:t>Click to edit Master 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email">
                <a:alphaModFix amt="50000"/>
                <a:extLst>
                  <a:ext uri="{28A0092B-C50C-407E-A947-70E740481C1C}">
                    <a14:useLocalDpi xmlns:a14="http://schemas.microsoft.com/office/drawing/2010/main" val="0"/>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latin typeface="Calibri" pitchFamily="34" charset="0"/>
                <a:cs typeface="Calibri" pitchFamily="34" charset="0"/>
              </a:endParaRPr>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17" name="Subtitle 16"/>
          <p:cNvSpPr>
            <a:spLocks noGrp="1"/>
          </p:cNvSpPr>
          <p:nvPr>
            <p:ph type="subTitle" idx="1"/>
          </p:nvPr>
        </p:nvSpPr>
        <p:spPr>
          <a:xfrm>
            <a:off x="871566" y="5515444"/>
            <a:ext cx="7772400" cy="1199704"/>
          </a:xfrm>
        </p:spPr>
        <p:txBody>
          <a:bodyPr lIns="45720" rIns="45720"/>
          <a:lstStyle>
            <a:lvl1pPr marL="0" marR="64008" indent="0" algn="r">
              <a:buNone/>
              <a:defRPr b="1">
                <a:solidFill>
                  <a:schemeClr val="bg1"/>
                </a:solidFill>
                <a:latin typeface="Calibri" pitchFamily="34" charset="0"/>
                <a:cs typeface="Calibri"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LO1 1-7">
    <p:spTree>
      <p:nvGrpSpPr>
        <p:cNvPr id="1" name=""/>
        <p:cNvGrpSpPr/>
        <p:nvPr/>
      </p:nvGrpSpPr>
      <p:grpSpPr>
        <a:xfrm>
          <a:off x="0" y="0"/>
          <a:ext cx="0" cy="0"/>
          <a:chOff x="0" y="0"/>
          <a:chExt cx="0" cy="0"/>
        </a:xfrm>
      </p:grpSpPr>
      <p:sp>
        <p:nvSpPr>
          <p:cNvPr id="14" name="Round Same Side Corner Rectangle 13">
            <a:hlinkClick r:id="rId2" action="ppaction://hlinksldjump"/>
          </p:cNvPr>
          <p:cNvSpPr/>
          <p:nvPr userDrawn="1"/>
        </p:nvSpPr>
        <p:spPr>
          <a:xfrm>
            <a:off x="4175956" y="620688"/>
            <a:ext cx="2232248" cy="357190"/>
          </a:xfrm>
          <a:prstGeom prst="round2SameRect">
            <a:avLst/>
          </a:prstGeom>
          <a:gradFill>
            <a:gsLst>
              <a:gs pos="0">
                <a:srgbClr val="002060"/>
              </a:gs>
              <a:gs pos="39000">
                <a:schemeClr val="accent1">
                  <a:lumMod val="50000"/>
                </a:schemeClr>
              </a:gs>
              <a:gs pos="67000">
                <a:schemeClr val="accent1">
                  <a:lumMod val="75000"/>
                </a:schemeClr>
              </a:gs>
              <a:gs pos="100000">
                <a:schemeClr val="accent1">
                  <a:lumMod val="60000"/>
                  <a:lumOff val="4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lvl="0" algn="ctr"/>
            <a:r>
              <a:rPr lang="en-GB" sz="1400" b="1" dirty="0" smtClean="0">
                <a:latin typeface="Arial" panose="020B0604020202020204" pitchFamily="34" charset="0"/>
                <a:cs typeface="Arial" panose="020B0604020202020204" pitchFamily="34" charset="0"/>
              </a:rPr>
              <a:t>D1 </a:t>
            </a:r>
            <a:r>
              <a:rPr lang="en-GB" sz="1400" b="1" dirty="0" smtClean="0">
                <a:latin typeface="Arial" panose="020B0604020202020204" pitchFamily="34" charset="0"/>
                <a:cs typeface="Arial" panose="020B0604020202020204" pitchFamily="34" charset="0"/>
              </a:rPr>
              <a:t>– Evaluate the Game</a:t>
            </a:r>
            <a:endParaRPr lang="en-GB" sz="1400" b="1" dirty="0">
              <a:latin typeface="Arial" panose="020B0604020202020204" pitchFamily="34" charset="0"/>
              <a:cs typeface="Arial" panose="020B0604020202020204" pitchFamily="34" charset="0"/>
            </a:endParaRPr>
          </a:p>
        </p:txBody>
      </p:sp>
      <p:sp>
        <p:nvSpPr>
          <p:cNvPr id="12" name="Round Same Side Corner Rectangle 11">
            <a:hlinkClick r:id="rId3" action="ppaction://hlinksldjump"/>
          </p:cNvPr>
          <p:cNvSpPr/>
          <p:nvPr userDrawn="1"/>
        </p:nvSpPr>
        <p:spPr>
          <a:xfrm>
            <a:off x="133019" y="620688"/>
            <a:ext cx="1990709"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400" b="1" dirty="0" smtClean="0">
                <a:latin typeface="Arial" panose="020B0604020202020204" pitchFamily="34" charset="0"/>
                <a:cs typeface="Arial" panose="020B0604020202020204" pitchFamily="34" charset="0"/>
              </a:rPr>
              <a:t>P5 – Create the Game</a:t>
            </a:r>
            <a:endParaRPr lang="en-GB" sz="1400" b="1" dirty="0">
              <a:latin typeface="Arial" panose="020B0604020202020204" pitchFamily="34" charset="0"/>
              <a:cs typeface="Arial" panose="020B0604020202020204" pitchFamily="34" charset="0"/>
            </a:endParaRPr>
          </a:p>
        </p:txBody>
      </p:sp>
      <p:sp>
        <p:nvSpPr>
          <p:cNvPr id="11" name="Round Same Side Corner Rectangle 10">
            <a:hlinkClick r:id="rId4" action="ppaction://hlinksldjump"/>
          </p:cNvPr>
          <p:cNvSpPr/>
          <p:nvPr userDrawn="1"/>
        </p:nvSpPr>
        <p:spPr>
          <a:xfrm>
            <a:off x="2159732" y="620688"/>
            <a:ext cx="1980220" cy="357190"/>
          </a:xfrm>
          <a:prstGeom prst="round2SameRect">
            <a:avLst/>
          </a:prstGeom>
          <a:gradFill>
            <a:gsLst>
              <a:gs pos="0">
                <a:schemeClr val="accent2">
                  <a:lumMod val="50000"/>
                </a:schemeClr>
              </a:gs>
              <a:gs pos="50000">
                <a:schemeClr val="accent2">
                  <a:lumMod val="75000"/>
                </a:schemeClr>
              </a:gs>
              <a:gs pos="70000">
                <a:schemeClr val="accent2">
                  <a:lumMod val="60000"/>
                  <a:lumOff val="40000"/>
                </a:schemeClr>
              </a:gs>
              <a:gs pos="100000">
                <a:schemeClr val="accent2">
                  <a:lumMod val="40000"/>
                  <a:lumOff val="6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400" b="1" dirty="0" smtClean="0">
                <a:latin typeface="Arial" panose="020B0604020202020204" pitchFamily="34" charset="0"/>
                <a:cs typeface="Arial" panose="020B0604020202020204" pitchFamily="34" charset="0"/>
              </a:rPr>
              <a:t>M2 – Test the Game</a:t>
            </a:r>
            <a:endParaRPr lang="en-GB" sz="1400" b="1" dirty="0">
              <a:latin typeface="Arial" panose="020B0604020202020204" pitchFamily="34" charset="0"/>
              <a:cs typeface="Arial" panose="020B0604020202020204" pitchFamily="34" charset="0"/>
            </a:endParaRPr>
          </a:p>
        </p:txBody>
      </p:sp>
      <p:sp>
        <p:nvSpPr>
          <p:cNvPr id="6" name="Title 5"/>
          <p:cNvSpPr>
            <a:spLocks noGrp="1"/>
          </p:cNvSpPr>
          <p:nvPr>
            <p:ph type="title"/>
          </p:nvPr>
        </p:nvSpPr>
        <p:spPr>
          <a:xfrm>
            <a:off x="35496" y="44624"/>
            <a:ext cx="7886110" cy="548680"/>
          </a:xfrm>
        </p:spPr>
        <p:txBody>
          <a:bodyPr rtlCol="0"/>
          <a:lstStyle>
            <a:lvl1pPr>
              <a:defRPr>
                <a:latin typeface="Calibri" pitchFamily="34" charset="0"/>
                <a:cs typeface="Calibri" pitchFamily="34" charset="0"/>
              </a:defRPr>
            </a:lvl1pPr>
            <a:extLst/>
          </a:lstStyle>
          <a:p>
            <a:r>
              <a:rPr kumimoji="0" lang="en-US" dirty="0" smtClean="0"/>
              <a:t>Click to edit Master title style</a:t>
            </a:r>
            <a:endParaRPr kumimoji="0" lang="en-US" dirty="0"/>
          </a:p>
        </p:txBody>
      </p:sp>
      <p:pic>
        <p:nvPicPr>
          <p:cNvPr id="2" name="Picture 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7956376" y="-2406"/>
            <a:ext cx="1145845" cy="911126"/>
          </a:xfrm>
          <a:prstGeom prst="rect">
            <a:avLst/>
          </a:prstGeom>
        </p:spPr>
      </p:pic>
      <p:sp>
        <p:nvSpPr>
          <p:cNvPr id="8" name="Round Same Side Corner Rectangle 7">
            <a:hlinkClick r:id="rId6" action="ppaction://hlinksldjump"/>
          </p:cNvPr>
          <p:cNvSpPr/>
          <p:nvPr userDrawn="1"/>
        </p:nvSpPr>
        <p:spPr>
          <a:xfrm>
            <a:off x="6444208" y="620688"/>
            <a:ext cx="1152128" cy="357190"/>
          </a:xfrm>
          <a:prstGeom prst="round2SameRect">
            <a:avLst/>
          </a:prstGeom>
          <a:effectLst/>
        </p:spPr>
        <p:style>
          <a:lnRef idx="0">
            <a:schemeClr val="accent6"/>
          </a:lnRef>
          <a:fillRef idx="3">
            <a:schemeClr val="accent6"/>
          </a:fillRef>
          <a:effectRef idx="3">
            <a:schemeClr val="accent6"/>
          </a:effectRef>
          <a:fontRef idx="minor">
            <a:schemeClr val="lt1"/>
          </a:fontRef>
        </p:style>
        <p:txBody>
          <a:bodyPr lIns="0" tIns="0" rIns="0" bIns="0" rtlCol="0" anchor="ctr"/>
          <a:lstStyle/>
          <a:p>
            <a:pPr algn="ctr"/>
            <a:r>
              <a:rPr lang="en-GB" sz="1400" b="1" dirty="0" smtClean="0">
                <a:latin typeface="Arial" panose="020B0604020202020204" pitchFamily="34" charset="0"/>
                <a:cs typeface="Arial" panose="020B0604020202020204" pitchFamily="34" charset="0"/>
              </a:rPr>
              <a:t>Assessment</a:t>
            </a:r>
            <a:endParaRPr lang="en-GB" sz="1100" b="1" dirty="0">
              <a:latin typeface="Arial" panose="020B0604020202020204" pitchFamily="34" charset="0"/>
              <a:cs typeface="Arial" panose="020B0604020202020204" pitchFamily="34" charset="0"/>
            </a:endParaRPr>
          </a:p>
        </p:txBody>
      </p:sp>
      <p:sp>
        <p:nvSpPr>
          <p:cNvPr id="15" name="Content Placeholder 1"/>
          <p:cNvSpPr txBox="1">
            <a:spLocks/>
          </p:cNvSpPr>
          <p:nvPr/>
        </p:nvSpPr>
        <p:spPr>
          <a:xfrm>
            <a:off x="133342" y="983578"/>
            <a:ext cx="8840139" cy="5757790"/>
          </a:xfrm>
          <a:prstGeom prst="rect">
            <a:avLst/>
          </a:prstGeom>
          <a:solidFill>
            <a:schemeClr val="bg1"/>
          </a:solidFill>
          <a:ln w="38100">
            <a:solidFill>
              <a:schemeClr val="accent3"/>
            </a:solidFill>
          </a:ln>
          <a:effectLst>
            <a:outerShdw blurRad="50800" dist="38100" dir="2700000" algn="tl" rotWithShape="0">
              <a:prstClr val="black">
                <a:alpha val="40000"/>
              </a:prstClr>
            </a:outerShdw>
          </a:effectLst>
        </p:spPr>
        <p:txBody>
          <a:bodyPr vert="horz">
            <a:noAutofit/>
          </a:bodyPr>
          <a:lstStyle/>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endPar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endParaRPr>
          </a:p>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endParaRPr kumimoji="0" lang="en-GB" sz="16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13648" y="5937012"/>
            <a:ext cx="3203848"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2" name="Freeform 11"/>
          <p:cNvSpPr>
            <a:spLocks/>
          </p:cNvSpPr>
          <p:nvPr/>
        </p:nvSpPr>
        <p:spPr bwMode="auto">
          <a:xfrm>
            <a:off x="1" y="5924550"/>
            <a:ext cx="2339752"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4" name="Right Triangle 13"/>
          <p:cNvSpPr>
            <a:spLocks/>
          </p:cNvSpPr>
          <p:nvPr/>
        </p:nvSpPr>
        <p:spPr bwMode="auto">
          <a:xfrm>
            <a:off x="-6042" y="5949279"/>
            <a:ext cx="1913746" cy="922841"/>
          </a:xfrm>
          <a:prstGeom prst="rtTriangle">
            <a:avLst/>
          </a:prstGeom>
          <a:blipFill>
            <a:blip r:embed="rId4" cstate="email">
              <a:alphaModFix amt="50000"/>
              <a:extLst>
                <a:ext uri="{28A0092B-C50C-407E-A947-70E740481C1C}">
                  <a14:useLocalDpi xmlns:a14="http://schemas.microsoft.com/office/drawing/2010/main" val="0"/>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latin typeface="Calibri" pitchFamily="34" charset="0"/>
              <a:cs typeface="Calibri" pitchFamily="34" charset="0"/>
            </a:endParaRPr>
          </a:p>
        </p:txBody>
      </p:sp>
      <p:cxnSp>
        <p:nvCxnSpPr>
          <p:cNvPr id="15" name="Straight Connector 14"/>
          <p:cNvCxnSpPr>
            <a:stCxn id="14" idx="0"/>
            <a:endCxn id="14" idx="4"/>
          </p:cNvCxnSpPr>
          <p:nvPr/>
        </p:nvCxnSpPr>
        <p:spPr>
          <a:xfrm rot="16200000" flipH="1">
            <a:off x="489410" y="5453826"/>
            <a:ext cx="922841" cy="1913746"/>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4"/>
            <a:ext cx="8229600" cy="857256"/>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dirty="0"/>
          </a:p>
        </p:txBody>
      </p:sp>
      <p:sp>
        <p:nvSpPr>
          <p:cNvPr id="30" name="Text Placeholder 29"/>
          <p:cNvSpPr>
            <a:spLocks noGrp="1"/>
          </p:cNvSpPr>
          <p:nvPr>
            <p:ph type="body" idx="1"/>
          </p:nvPr>
        </p:nvSpPr>
        <p:spPr>
          <a:xfrm>
            <a:off x="457200" y="1000108"/>
            <a:ext cx="8229600" cy="4929222"/>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07" r:id="rId1"/>
    <p:sldLayoutId id="2147483711" r:id="rId2"/>
  </p:sldLayoutIdLst>
  <p:timing>
    <p:tnLst>
      <p:par>
        <p:cTn id="1" dur="indefinite" restart="never" nodeType="tmRoot"/>
      </p:par>
    </p:tnLst>
  </p:timing>
  <p:txStyles>
    <p:title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p:titleStyle>
    <p:bodyStyle>
      <a:lvl1pPr marL="365760" indent="-256032" algn="l" rtl="0" eaLnBrk="1" latinLnBrk="0" hangingPunct="1">
        <a:spcBef>
          <a:spcPts val="0"/>
        </a:spcBef>
        <a:spcAft>
          <a:spcPts val="600"/>
        </a:spcAft>
        <a:buClr>
          <a:schemeClr val="accent1"/>
        </a:buClr>
        <a:buSzPct val="68000"/>
        <a:buFont typeface="Wingdings 3"/>
        <a:buChar char=""/>
        <a:defRPr kumimoji="0" sz="2700" kern="1200">
          <a:solidFill>
            <a:schemeClr val="tx1"/>
          </a:solidFill>
          <a:latin typeface="Calibri" pitchFamily="34" charset="0"/>
          <a:ea typeface="+mn-ea"/>
          <a:cs typeface="Calibri" pitchFamily="34" charset="0"/>
        </a:defRPr>
      </a:lvl1pPr>
      <a:lvl2pPr marL="621792" indent="-228600" algn="l" rtl="0" eaLnBrk="1" latinLnBrk="0" hangingPunct="1">
        <a:spcBef>
          <a:spcPts val="0"/>
        </a:spcBef>
        <a:spcAft>
          <a:spcPts val="600"/>
        </a:spcAft>
        <a:buClr>
          <a:schemeClr val="accent1"/>
        </a:buClr>
        <a:buFont typeface="Verdana"/>
        <a:buChar char="◦"/>
        <a:defRPr kumimoji="0" sz="2300" kern="1200">
          <a:solidFill>
            <a:schemeClr val="tx1"/>
          </a:solidFill>
          <a:latin typeface="Calibri" pitchFamily="34" charset="0"/>
          <a:ea typeface="+mn-ea"/>
          <a:cs typeface="Calibri" pitchFamily="34" charset="0"/>
        </a:defRPr>
      </a:lvl2pPr>
      <a:lvl3pPr marL="859536" indent="-228600" algn="l" rtl="0" eaLnBrk="1" latinLnBrk="0" hangingPunct="1">
        <a:spcBef>
          <a:spcPts val="0"/>
        </a:spcBef>
        <a:spcAft>
          <a:spcPts val="600"/>
        </a:spcAft>
        <a:buClr>
          <a:schemeClr val="accent2"/>
        </a:buClr>
        <a:buSzPct val="100000"/>
        <a:buFont typeface="Wingdings 2"/>
        <a:buChar char=""/>
        <a:defRPr kumimoji="0" sz="2100" kern="1200">
          <a:solidFill>
            <a:schemeClr val="tx1"/>
          </a:solidFill>
          <a:latin typeface="Calibri" pitchFamily="34" charset="0"/>
          <a:ea typeface="+mn-ea"/>
          <a:cs typeface="Calibri" pitchFamily="34" charset="0"/>
        </a:defRPr>
      </a:lvl3pPr>
      <a:lvl4pPr marL="1143000" indent="-228600" algn="l" rtl="0" eaLnBrk="1" latinLnBrk="0" hangingPunct="1">
        <a:spcBef>
          <a:spcPts val="0"/>
        </a:spcBef>
        <a:spcAft>
          <a:spcPts val="600"/>
        </a:spcAft>
        <a:buClr>
          <a:schemeClr val="accent2"/>
        </a:buClr>
        <a:buFont typeface="Wingdings 2"/>
        <a:buChar char=""/>
        <a:defRPr kumimoji="0" sz="1900" kern="1200">
          <a:solidFill>
            <a:schemeClr val="tx1"/>
          </a:solidFill>
          <a:latin typeface="Calibri" pitchFamily="34" charset="0"/>
          <a:ea typeface="+mn-ea"/>
          <a:cs typeface="Calibri" pitchFamily="34" charset="0"/>
        </a:defRPr>
      </a:lvl4pPr>
      <a:lvl5pPr marL="1371600" indent="-228600" algn="l" rtl="0" eaLnBrk="1" latinLnBrk="0" hangingPunct="1">
        <a:spcBef>
          <a:spcPts val="0"/>
        </a:spcBef>
        <a:spcAft>
          <a:spcPts val="600"/>
        </a:spcAft>
        <a:buClr>
          <a:schemeClr val="accent2"/>
        </a:buClr>
        <a:buFont typeface="Wingdings 2"/>
        <a:buChar char=""/>
        <a:defRPr kumimoji="0" sz="1800" kern="1200">
          <a:solidFill>
            <a:schemeClr val="tx1"/>
          </a:solidFill>
          <a:latin typeface="Calibri" pitchFamily="34" charset="0"/>
          <a:ea typeface="+mn-ea"/>
          <a:cs typeface="Calibri" pitchFamily="34" charset="0"/>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scirra.com/construct2"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www.yoyogames.com/gamemaker" TargetMode="External"/><Relationship Id="rId5" Type="http://schemas.openxmlformats.org/officeDocument/2006/relationships/hyperlink" Target="https://yourstory.com/2011/12/play-my-code-online-platform-for-building-playing-and-distributing-browser-games/" TargetMode="External"/><Relationship Id="rId4" Type="http://schemas.openxmlformats.org/officeDocument/2006/relationships/hyperlink" Target="https://www.game-guru.com/"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7504" y="5661248"/>
            <a:ext cx="8928992" cy="771076"/>
          </a:xfrm>
        </p:spPr>
        <p:txBody>
          <a:bodyPr rtlCol="0">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72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LO3 - Create the Game</a:t>
            </a:r>
          </a:p>
        </p:txBody>
      </p:sp>
      <p:sp>
        <p:nvSpPr>
          <p:cNvPr id="7" name="Rectangle 6"/>
          <p:cNvSpPr/>
          <p:nvPr/>
        </p:nvSpPr>
        <p:spPr>
          <a:xfrm>
            <a:off x="251520" y="260648"/>
            <a:ext cx="8712968" cy="1708438"/>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GB" dirty="0"/>
          </a:p>
        </p:txBody>
      </p:sp>
      <p:sp>
        <p:nvSpPr>
          <p:cNvPr id="8" name="TextBox 7"/>
          <p:cNvSpPr txBox="1"/>
          <p:nvPr/>
        </p:nvSpPr>
        <p:spPr>
          <a:xfrm>
            <a:off x="323528" y="332656"/>
            <a:ext cx="8496944" cy="1477328"/>
          </a:xfrm>
          <a:prstGeom prst="rect">
            <a:avLst/>
          </a:prstGeom>
          <a:noFill/>
        </p:spPr>
        <p:txBody>
          <a:bodyPr wrap="square" rtlCol="0">
            <a:spAutoFit/>
          </a:bodyPr>
          <a:lstStyle/>
          <a:p>
            <a:pPr algn="r"/>
            <a:r>
              <a:rPr lang="en-GB" sz="3000" b="1" dirty="0" smtClean="0"/>
              <a:t>OCR Level 02 – Cambridge Technical</a:t>
            </a:r>
            <a:endParaRPr lang="en-GB" sz="3000" b="1" dirty="0"/>
          </a:p>
          <a:p>
            <a:pPr algn="r"/>
            <a:r>
              <a:rPr lang="en-GB" sz="2800" dirty="0"/>
              <a:t> </a:t>
            </a:r>
            <a:r>
              <a:rPr lang="en-GB" sz="2800" b="1" dirty="0"/>
              <a:t>Unit </a:t>
            </a:r>
            <a:r>
              <a:rPr lang="en-GB" sz="2800" b="1" dirty="0" smtClean="0"/>
              <a:t>05 </a:t>
            </a:r>
            <a:r>
              <a:rPr lang="en-GB" sz="2800" b="1" dirty="0"/>
              <a:t>– Creating </a:t>
            </a:r>
            <a:r>
              <a:rPr lang="en-GB" sz="2800" b="1" dirty="0" smtClean="0"/>
              <a:t>Business Solutions</a:t>
            </a:r>
            <a:endParaRPr lang="en-GB" sz="2800" b="1" dirty="0"/>
          </a:p>
          <a:p>
            <a:pPr algn="r"/>
            <a:r>
              <a:rPr lang="en-GB" sz="3200" b="1" dirty="0" smtClean="0">
                <a:solidFill>
                  <a:schemeClr val="tx1">
                    <a:lumMod val="50000"/>
                    <a:lumOff val="50000"/>
                  </a:schemeClr>
                </a:solidFill>
              </a:rPr>
              <a:t>2016 Specification </a:t>
            </a:r>
            <a:r>
              <a:rPr lang="en-GB" sz="3200" b="1" dirty="0">
                <a:solidFill>
                  <a:schemeClr val="tx1">
                    <a:lumMod val="50000"/>
                    <a:lumOff val="50000"/>
                  </a:schemeClr>
                </a:solidFill>
              </a:rPr>
              <a:t>- L/615/1355 </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5283" y="309942"/>
            <a:ext cx="1665629" cy="1599701"/>
          </a:xfrm>
          <a:prstGeom prst="rect">
            <a:avLst/>
          </a:prstGeom>
        </p:spPr>
      </p:pic>
      <p:pic>
        <p:nvPicPr>
          <p:cNvPr id="1026" name="Picture 2" descr="Image result for gamemaker interface"/>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a:stretch/>
        </p:blipFill>
        <p:spPr bwMode="auto">
          <a:xfrm>
            <a:off x="3779912" y="2077684"/>
            <a:ext cx="5184576" cy="311854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7428" y="1052736"/>
            <a:ext cx="8729042" cy="5247590"/>
          </a:xfrm>
          <a:prstGeom prst="rect">
            <a:avLst/>
          </a:prstGeom>
        </p:spPr>
        <p:txBody>
          <a:bodyPr wrap="square">
            <a:spAutoFit/>
          </a:bodyPr>
          <a:lstStyle/>
          <a:p>
            <a:pPr>
              <a:buClr>
                <a:srgbClr val="C00000"/>
              </a:buClr>
              <a:buSzPct val="68000"/>
              <a:tabLst>
                <a:tab pos="722313" algn="l"/>
              </a:tabLst>
            </a:pPr>
            <a:r>
              <a:rPr lang="en-US" sz="3350" b="1" dirty="0">
                <a:solidFill>
                  <a:srgbClr val="FF0000"/>
                </a:solidFill>
              </a:rPr>
              <a:t>P3.1 – Task 01 - </a:t>
            </a:r>
            <a:r>
              <a:rPr lang="en-US" sz="3350" dirty="0">
                <a:solidFill>
                  <a:srgbClr val="FF0000"/>
                </a:solidFill>
              </a:rPr>
              <a:t>Select software for game development and construct a working version of the game specified in LO2 designs.</a:t>
            </a:r>
          </a:p>
          <a:p>
            <a:pPr>
              <a:buClr>
                <a:srgbClr val="C00000"/>
              </a:buClr>
              <a:buSzPct val="68000"/>
              <a:tabLst>
                <a:tab pos="722313" algn="l"/>
              </a:tabLst>
            </a:pPr>
            <a:r>
              <a:rPr lang="en-US" sz="3350" b="1" dirty="0" smtClean="0">
                <a:solidFill>
                  <a:srgbClr val="FF0000"/>
                </a:solidFill>
              </a:rPr>
              <a:t>M2.1 </a:t>
            </a:r>
            <a:r>
              <a:rPr lang="en-US" sz="3350" b="1" dirty="0">
                <a:solidFill>
                  <a:srgbClr val="FF0000"/>
                </a:solidFill>
              </a:rPr>
              <a:t>– Task 02 – </a:t>
            </a:r>
            <a:r>
              <a:rPr lang="en-US" sz="3350" dirty="0">
                <a:solidFill>
                  <a:srgbClr val="FF0000"/>
                </a:solidFill>
              </a:rPr>
              <a:t>Agree with your client on the criteria for testing by producing a test plan that tests the functionality of the game.</a:t>
            </a:r>
          </a:p>
          <a:p>
            <a:pPr>
              <a:buClr>
                <a:srgbClr val="C00000"/>
              </a:buClr>
              <a:buSzPct val="68000"/>
              <a:tabLst>
                <a:tab pos="722313" algn="l"/>
              </a:tabLst>
            </a:pPr>
            <a:r>
              <a:rPr lang="en-US" sz="3350" b="1" dirty="0">
                <a:solidFill>
                  <a:srgbClr val="FF0000"/>
                </a:solidFill>
              </a:rPr>
              <a:t>M2.1 – Task 03 - </a:t>
            </a:r>
            <a:r>
              <a:rPr lang="en-US" sz="3350" dirty="0">
                <a:solidFill>
                  <a:srgbClr val="FF0000"/>
                </a:solidFill>
              </a:rPr>
              <a:t>Test the functionality of the game.</a:t>
            </a:r>
          </a:p>
          <a:p>
            <a:pPr>
              <a:buClr>
                <a:srgbClr val="C00000"/>
              </a:buClr>
              <a:buSzPct val="68000"/>
              <a:tabLst>
                <a:tab pos="722313" algn="l"/>
              </a:tabLst>
            </a:pPr>
            <a:r>
              <a:rPr lang="en-US" sz="3350" b="1" dirty="0" smtClean="0">
                <a:solidFill>
                  <a:srgbClr val="FF0000"/>
                </a:solidFill>
              </a:rPr>
              <a:t>D1.1 </a:t>
            </a:r>
            <a:r>
              <a:rPr lang="en-US" sz="3350" b="1" dirty="0">
                <a:solidFill>
                  <a:srgbClr val="FF0000"/>
                </a:solidFill>
              </a:rPr>
              <a:t>– Task 04 - </a:t>
            </a:r>
            <a:r>
              <a:rPr lang="en-US" sz="3350" dirty="0">
                <a:solidFill>
                  <a:srgbClr val="FF0000"/>
                </a:solidFill>
              </a:rPr>
              <a:t>Evaluate the game against the design specification.</a:t>
            </a:r>
          </a:p>
        </p:txBody>
      </p:sp>
      <p:sp>
        <p:nvSpPr>
          <p:cNvPr id="14" name="Title 2"/>
          <p:cNvSpPr>
            <a:spLocks noGrp="1"/>
          </p:cNvSpPr>
          <p:nvPr>
            <p:ph type="title"/>
          </p:nvPr>
        </p:nvSpPr>
        <p:spPr>
          <a:xfrm>
            <a:off x="35496" y="44624"/>
            <a:ext cx="7992888" cy="548680"/>
          </a:xfrm>
        </p:spPr>
        <p:txBody>
          <a:bodyPr>
            <a:noAutofit/>
          </a:bodyPr>
          <a:lstStyle/>
          <a:p>
            <a:pPr>
              <a:buClr>
                <a:srgbClr val="C00000"/>
              </a:buClr>
            </a:pPr>
            <a:r>
              <a:rPr lang="en-IE" sz="4000" dirty="0" smtClean="0"/>
              <a:t>LO3 – Assessment Criteria</a:t>
            </a:r>
            <a:endParaRPr lang="en-GB" sz="4000" dirty="0"/>
          </a:p>
        </p:txBody>
      </p:sp>
    </p:spTree>
    <p:extLst>
      <p:ext uri="{BB962C8B-B14F-4D97-AF65-F5344CB8AC3E}">
        <p14:creationId xmlns:p14="http://schemas.microsoft.com/office/powerpoint/2010/main" val="2794140128"/>
      </p:ext>
    </p:extLst>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07504" y="0"/>
            <a:ext cx="7704856" cy="692696"/>
          </a:xfrm>
        </p:spPr>
        <p:txBody>
          <a:bodyPr>
            <a:noAutofit/>
          </a:bodyPr>
          <a:lstStyle/>
          <a:p>
            <a:r>
              <a:rPr lang="en-GB" sz="4000" dirty="0" smtClean="0"/>
              <a:t>Assessment Criteria</a:t>
            </a:r>
            <a:endParaRPr lang="en-GB" sz="3900" b="1" dirty="0" smtClean="0"/>
          </a:p>
        </p:txBody>
      </p:sp>
      <p:graphicFrame>
        <p:nvGraphicFramePr>
          <p:cNvPr id="4" name="Table 3"/>
          <p:cNvGraphicFramePr>
            <a:graphicFrameLocks noGrp="1"/>
          </p:cNvGraphicFramePr>
          <p:nvPr>
            <p:extLst>
              <p:ext uri="{D42A27DB-BD31-4B8C-83A1-F6EECF244321}">
                <p14:modId xmlns:p14="http://schemas.microsoft.com/office/powerpoint/2010/main" val="913549575"/>
              </p:ext>
            </p:extLst>
          </p:nvPr>
        </p:nvGraphicFramePr>
        <p:xfrm>
          <a:off x="251520" y="1052736"/>
          <a:ext cx="8640960" cy="5379720"/>
        </p:xfrm>
        <a:graphic>
          <a:graphicData uri="http://schemas.openxmlformats.org/drawingml/2006/table">
            <a:tbl>
              <a:tblPr firstRow="1" bandRow="1">
                <a:tableStyleId>{B301B821-A1FF-4177-AEE7-76D212191A09}</a:tableStyleId>
              </a:tblPr>
              <a:tblGrid>
                <a:gridCol w="1887941"/>
                <a:gridCol w="2504547"/>
                <a:gridCol w="2016224"/>
                <a:gridCol w="2232248"/>
              </a:tblGrid>
              <a:tr h="202312">
                <a:tc>
                  <a:txBody>
                    <a:bodyPr/>
                    <a:lstStyle/>
                    <a:p>
                      <a:pPr algn="ctr"/>
                      <a:r>
                        <a:rPr lang="en-GB" sz="1350" dirty="0" smtClean="0">
                          <a:latin typeface="Arial" panose="020B0604020202020204" pitchFamily="34" charset="0"/>
                          <a:cs typeface="Arial" panose="020B0604020202020204" pitchFamily="34" charset="0"/>
                        </a:rPr>
                        <a:t>The Learner will</a:t>
                      </a:r>
                      <a:endParaRPr lang="en-GB" sz="1350" b="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350" dirty="0" smtClean="0">
                          <a:latin typeface="Arial" panose="020B0604020202020204" pitchFamily="34" charset="0"/>
                          <a:cs typeface="Arial" panose="020B0604020202020204" pitchFamily="34" charset="0"/>
                        </a:rPr>
                        <a:t>Pass</a:t>
                      </a:r>
                    </a:p>
                    <a:p>
                      <a:pPr algn="l"/>
                      <a:r>
                        <a:rPr lang="en-US" sz="1350" dirty="0" smtClean="0">
                          <a:latin typeface="Arial" panose="020B0604020202020204" pitchFamily="34" charset="0"/>
                          <a:cs typeface="Arial" panose="020B0604020202020204" pitchFamily="34" charset="0"/>
                        </a:rPr>
                        <a:t>The assessment criteria are the pass</a:t>
                      </a:r>
                      <a:r>
                        <a:rPr lang="en-US" sz="1350" baseline="0" dirty="0" smtClean="0">
                          <a:latin typeface="Arial" panose="020B0604020202020204" pitchFamily="34" charset="0"/>
                          <a:cs typeface="Arial" panose="020B0604020202020204" pitchFamily="34" charset="0"/>
                        </a:rPr>
                        <a:t> </a:t>
                      </a:r>
                      <a:r>
                        <a:rPr lang="en-US" sz="1350" dirty="0" smtClean="0">
                          <a:latin typeface="Arial" panose="020B0604020202020204" pitchFamily="34" charset="0"/>
                          <a:cs typeface="Arial" panose="020B0604020202020204" pitchFamily="34" charset="0"/>
                        </a:rPr>
                        <a:t>requirements for</a:t>
                      </a:r>
                      <a:r>
                        <a:rPr lang="en-US" sz="1350" baseline="0" dirty="0" smtClean="0">
                          <a:latin typeface="Arial" panose="020B0604020202020204" pitchFamily="34" charset="0"/>
                          <a:cs typeface="Arial" panose="020B0604020202020204" pitchFamily="34" charset="0"/>
                        </a:rPr>
                        <a:t> </a:t>
                      </a:r>
                      <a:r>
                        <a:rPr lang="en-US" sz="1350" dirty="0" smtClean="0">
                          <a:latin typeface="Arial" panose="020B0604020202020204" pitchFamily="34" charset="0"/>
                          <a:cs typeface="Arial" panose="020B0604020202020204" pitchFamily="34" charset="0"/>
                        </a:rPr>
                        <a:t>this unit.</a:t>
                      </a:r>
                      <a:r>
                        <a:rPr lang="en-US" sz="1350" baseline="0" dirty="0" smtClean="0">
                          <a:latin typeface="Arial" panose="020B0604020202020204" pitchFamily="34" charset="0"/>
                          <a:cs typeface="Arial" panose="020B0604020202020204" pitchFamily="34" charset="0"/>
                        </a:rPr>
                        <a:t> </a:t>
                      </a:r>
                      <a:r>
                        <a:rPr lang="en-US" sz="1350" dirty="0" smtClean="0">
                          <a:latin typeface="Arial" panose="020B0604020202020204" pitchFamily="34" charset="0"/>
                          <a:cs typeface="Arial" panose="020B0604020202020204" pitchFamily="34" charset="0"/>
                        </a:rPr>
                        <a:t>The learner can:</a:t>
                      </a:r>
                      <a:endParaRPr lang="en-GB" sz="1350" b="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350" dirty="0" smtClean="0">
                          <a:latin typeface="Arial" panose="020B0604020202020204" pitchFamily="34" charset="0"/>
                          <a:cs typeface="Arial" panose="020B0604020202020204" pitchFamily="34" charset="0"/>
                        </a:rPr>
                        <a:t>Merit</a:t>
                      </a:r>
                    </a:p>
                    <a:p>
                      <a:pPr algn="l"/>
                      <a:r>
                        <a:rPr lang="en-US" sz="1350" dirty="0" smtClean="0">
                          <a:latin typeface="Arial" panose="020B0604020202020204" pitchFamily="34" charset="0"/>
                          <a:cs typeface="Arial" panose="020B0604020202020204" pitchFamily="34" charset="0"/>
                        </a:rPr>
                        <a:t>To achieve a merit the</a:t>
                      </a:r>
                      <a:r>
                        <a:rPr lang="en-US" sz="1350" baseline="0" dirty="0" smtClean="0">
                          <a:latin typeface="Arial" panose="020B0604020202020204" pitchFamily="34" charset="0"/>
                          <a:cs typeface="Arial" panose="020B0604020202020204" pitchFamily="34" charset="0"/>
                        </a:rPr>
                        <a:t> </a:t>
                      </a:r>
                      <a:r>
                        <a:rPr lang="en-US" sz="1350" dirty="0" smtClean="0">
                          <a:latin typeface="Arial" panose="020B0604020202020204" pitchFamily="34" charset="0"/>
                          <a:cs typeface="Arial" panose="020B0604020202020204" pitchFamily="34" charset="0"/>
                        </a:rPr>
                        <a:t>evidence must show that, in</a:t>
                      </a:r>
                      <a:r>
                        <a:rPr lang="en-US" sz="1350" baseline="0" dirty="0" smtClean="0">
                          <a:latin typeface="Arial" panose="020B0604020202020204" pitchFamily="34" charset="0"/>
                          <a:cs typeface="Arial" panose="020B0604020202020204" pitchFamily="34" charset="0"/>
                        </a:rPr>
                        <a:t> </a:t>
                      </a:r>
                      <a:r>
                        <a:rPr lang="en-US" sz="1350" dirty="0" smtClean="0">
                          <a:latin typeface="Arial" panose="020B0604020202020204" pitchFamily="34" charset="0"/>
                          <a:cs typeface="Arial" panose="020B0604020202020204" pitchFamily="34" charset="0"/>
                        </a:rPr>
                        <a:t>addition to the pass criteria,</a:t>
                      </a:r>
                      <a:r>
                        <a:rPr lang="en-US" sz="1350" baseline="0" dirty="0" smtClean="0">
                          <a:latin typeface="Arial" panose="020B0604020202020204" pitchFamily="34" charset="0"/>
                          <a:cs typeface="Arial" panose="020B0604020202020204" pitchFamily="34" charset="0"/>
                        </a:rPr>
                        <a:t> </a:t>
                      </a:r>
                      <a:r>
                        <a:rPr lang="en-US" sz="1350" dirty="0" smtClean="0">
                          <a:latin typeface="Arial" panose="020B0604020202020204" pitchFamily="34" charset="0"/>
                          <a:cs typeface="Arial" panose="020B0604020202020204" pitchFamily="34" charset="0"/>
                        </a:rPr>
                        <a:t>the learner is able to:</a:t>
                      </a:r>
                      <a:endParaRPr lang="en-GB" sz="1350" b="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350" dirty="0" smtClean="0">
                          <a:latin typeface="Arial" panose="020B0604020202020204" pitchFamily="34" charset="0"/>
                          <a:cs typeface="Arial" panose="020B0604020202020204" pitchFamily="34" charset="0"/>
                        </a:rPr>
                        <a:t>Distinction</a:t>
                      </a:r>
                    </a:p>
                    <a:p>
                      <a:pPr algn="l"/>
                      <a:r>
                        <a:rPr lang="en-US" sz="1350" dirty="0" smtClean="0">
                          <a:latin typeface="Arial" panose="020B0604020202020204" pitchFamily="34" charset="0"/>
                          <a:cs typeface="Arial" panose="020B0604020202020204" pitchFamily="34" charset="0"/>
                        </a:rPr>
                        <a:t>To achieve a distinction the evidence must show that, in addition to the pass and merit criteria, the learner is able to:</a:t>
                      </a:r>
                      <a:endParaRPr lang="en-GB" sz="1350" b="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34294">
                <a:tc>
                  <a:txBody>
                    <a:bodyPr/>
                    <a:lstStyle/>
                    <a:p>
                      <a:r>
                        <a:rPr kumimoji="0" lang="en-US" sz="1350" b="0" i="0" u="none" strike="noStrike" kern="1200" baseline="0" dirty="0" smtClean="0">
                          <a:solidFill>
                            <a:schemeClr val="dk1"/>
                          </a:solidFill>
                          <a:latin typeface="Arial" panose="020B0604020202020204" pitchFamily="34" charset="0"/>
                          <a:ea typeface="+mn-ea"/>
                          <a:cs typeface="Arial" panose="020B0604020202020204" pitchFamily="34" charset="0"/>
                        </a:rPr>
                        <a:t>1. Know the fundamentals of </a:t>
                      </a:r>
                      <a:r>
                        <a:rPr kumimoji="0" lang="en-GB" sz="1350" b="0" i="0" u="none" strike="noStrike" kern="1200" baseline="0" dirty="0" smtClean="0">
                          <a:solidFill>
                            <a:schemeClr val="dk1"/>
                          </a:solidFill>
                          <a:latin typeface="Arial" panose="020B0604020202020204" pitchFamily="34" charset="0"/>
                          <a:ea typeface="+mn-ea"/>
                          <a:cs typeface="Arial" panose="020B0604020202020204" pitchFamily="34" charset="0"/>
                        </a:rPr>
                        <a:t>game design</a:t>
                      </a:r>
                      <a:endParaRPr kumimoji="0" lang="en-US" sz="135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0" lang="en-US" sz="1350" b="0" i="0" u="none" strike="noStrike" kern="1200" baseline="0" dirty="0" smtClean="0">
                          <a:solidFill>
                            <a:schemeClr val="dk1"/>
                          </a:solidFill>
                          <a:latin typeface="Arial" panose="020B0604020202020204" pitchFamily="34" charset="0"/>
                          <a:ea typeface="+mn-ea"/>
                          <a:cs typeface="Arial" panose="020B0604020202020204" pitchFamily="34" charset="0"/>
                        </a:rPr>
                        <a:t>P1: Describe the fundamentals of </a:t>
                      </a:r>
                      <a:r>
                        <a:rPr kumimoji="0" lang="en-GB" sz="1350" b="0" i="0" u="none" strike="noStrike" kern="1200" baseline="0" dirty="0" smtClean="0">
                          <a:solidFill>
                            <a:schemeClr val="dk1"/>
                          </a:solidFill>
                          <a:latin typeface="Arial" panose="020B0604020202020204" pitchFamily="34" charset="0"/>
                          <a:ea typeface="+mn-ea"/>
                          <a:cs typeface="Arial" panose="020B0604020202020204" pitchFamily="34" charset="0"/>
                        </a:rPr>
                        <a:t>game design</a:t>
                      </a:r>
                      <a:endParaRPr kumimoji="0" lang="en-US" sz="135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kumimoji="0" lang="en-US" sz="135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kumimoji="0" lang="en-US" sz="135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4800">
                <a:tc rowSpan="3">
                  <a:txBody>
                    <a:bodyPr/>
                    <a:lstStyle/>
                    <a:p>
                      <a:r>
                        <a:rPr kumimoji="0" lang="en-US" sz="1350" b="0" i="0" u="none" strike="noStrike" kern="1200" baseline="0" dirty="0" smtClean="0">
                          <a:solidFill>
                            <a:schemeClr val="dk1"/>
                          </a:solidFill>
                          <a:latin typeface="Arial" panose="020B0604020202020204" pitchFamily="34" charset="0"/>
                          <a:ea typeface="+mn-ea"/>
                          <a:cs typeface="Arial" panose="020B0604020202020204" pitchFamily="34" charset="0"/>
                        </a:rPr>
                        <a:t>2. Be able to generate Game </a:t>
                      </a:r>
                      <a:r>
                        <a:rPr kumimoji="0" lang="en-GB" sz="1350" b="0" i="0" u="none" strike="noStrike" kern="1200" baseline="0" dirty="0" smtClean="0">
                          <a:solidFill>
                            <a:schemeClr val="dk1"/>
                          </a:solidFill>
                          <a:latin typeface="Arial" panose="020B0604020202020204" pitchFamily="34" charset="0"/>
                          <a:ea typeface="+mn-ea"/>
                          <a:cs typeface="Arial" panose="020B0604020202020204" pitchFamily="34" charset="0"/>
                        </a:rPr>
                        <a:t>Designs</a:t>
                      </a:r>
                      <a:endParaRPr kumimoji="0" lang="en-US" sz="135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0" lang="en-US" sz="1350" b="0" i="0" u="none" strike="noStrike" kern="1200" baseline="0" dirty="0" smtClean="0">
                          <a:solidFill>
                            <a:schemeClr val="dk1"/>
                          </a:solidFill>
                          <a:latin typeface="Arial" panose="020B0604020202020204" pitchFamily="34" charset="0"/>
                          <a:ea typeface="+mn-ea"/>
                          <a:cs typeface="Arial" panose="020B0604020202020204" pitchFamily="34" charset="0"/>
                        </a:rPr>
                        <a:t>P2: Outline the game concept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r>
                        <a:rPr kumimoji="0" lang="en-US" sz="1350" b="0" i="0" u="none" strike="noStrike" kern="1200" baseline="0" dirty="0" smtClean="0">
                          <a:solidFill>
                            <a:schemeClr val="dk1"/>
                          </a:solidFill>
                          <a:latin typeface="Arial" panose="020B0604020202020204" pitchFamily="34" charset="0"/>
                          <a:ea typeface="+mn-ea"/>
                          <a:cs typeface="Arial" panose="020B0604020202020204" pitchFamily="34" charset="0"/>
                        </a:rPr>
                        <a:t>M1: Justify how the concept meets the purpose and features of the game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endParaRPr kumimoji="0" lang="en-US" sz="135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4800">
                <a:tc vMerge="1">
                  <a:txBody>
                    <a:bodyPr/>
                    <a:lstStyle/>
                    <a:p>
                      <a:endParaRPr lang="en-GB"/>
                    </a:p>
                  </a:txBody>
                  <a:tcPr/>
                </a:tc>
                <a:tc>
                  <a:txBody>
                    <a:bodyPr/>
                    <a:lstStyle/>
                    <a:p>
                      <a:r>
                        <a:rPr kumimoji="0" lang="en-US" sz="1350" b="0" i="0" u="none" strike="noStrike" kern="1200" baseline="0" dirty="0" smtClean="0">
                          <a:solidFill>
                            <a:schemeClr val="dk1"/>
                          </a:solidFill>
                          <a:latin typeface="Arial" panose="020B0604020202020204" pitchFamily="34" charset="0"/>
                          <a:ea typeface="+mn-ea"/>
                          <a:cs typeface="Arial" panose="020B0604020202020204" pitchFamily="34" charset="0"/>
                        </a:rPr>
                        <a:t>P3: Present the game concept to </a:t>
                      </a:r>
                      <a:r>
                        <a:rPr kumimoji="0" lang="en-GB" sz="1350" b="0" i="0" u="none" strike="noStrike" kern="1200" baseline="0" dirty="0" smtClean="0">
                          <a:solidFill>
                            <a:schemeClr val="dk1"/>
                          </a:solidFill>
                          <a:latin typeface="Arial" panose="020B0604020202020204" pitchFamily="34" charset="0"/>
                          <a:ea typeface="+mn-ea"/>
                          <a:cs typeface="Arial" panose="020B0604020202020204" pitchFamily="34" charset="0"/>
                        </a:rPr>
                        <a:t>stakeholders to obtain feedback</a:t>
                      </a:r>
                      <a:endParaRPr kumimoji="0" lang="en-US" sz="135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0" lang="en-US" sz="12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vMerge="1">
                  <a:txBody>
                    <a:bodyPr/>
                    <a:lstStyle/>
                    <a:p>
                      <a:endParaRPr kumimoji="0" lang="en-US" sz="12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r>
              <a:tr h="304800">
                <a:tc vMerge="1">
                  <a:txBody>
                    <a:bodyPr/>
                    <a:lstStyle/>
                    <a:p>
                      <a:endParaRPr lang="en-GB"/>
                    </a:p>
                  </a:txBody>
                  <a:tcPr/>
                </a:tc>
                <a:tc>
                  <a:txBody>
                    <a:bodyPr/>
                    <a:lstStyle/>
                    <a:p>
                      <a:r>
                        <a:rPr kumimoji="0" lang="en-US" sz="1350" b="0" i="0" u="none" strike="noStrike" kern="1200" baseline="0" dirty="0" smtClean="0">
                          <a:solidFill>
                            <a:schemeClr val="dk1"/>
                          </a:solidFill>
                          <a:latin typeface="Arial" panose="020B0604020202020204" pitchFamily="34" charset="0"/>
                          <a:ea typeface="+mn-ea"/>
                          <a:cs typeface="Arial" panose="020B0604020202020204" pitchFamily="34" charset="0"/>
                        </a:rPr>
                        <a:t>P4: Produce the design for the game </a:t>
                      </a:r>
                      <a:r>
                        <a:rPr kumimoji="0" lang="en-GB" sz="1350" b="0" i="0" u="none" strike="noStrike" kern="1200" baseline="0" dirty="0" smtClean="0">
                          <a:solidFill>
                            <a:schemeClr val="dk1"/>
                          </a:solidFill>
                          <a:latin typeface="Arial" panose="020B0604020202020204" pitchFamily="34" charset="0"/>
                          <a:ea typeface="+mn-ea"/>
                          <a:cs typeface="Arial" panose="020B0604020202020204" pitchFamily="34" charset="0"/>
                        </a:rPr>
                        <a:t>concept based on feedback</a:t>
                      </a:r>
                      <a:endParaRPr kumimoji="0" lang="en-US" sz="135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0" lang="en-US" sz="12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vMerge="1">
                  <a:txBody>
                    <a:bodyPr/>
                    <a:lstStyle/>
                    <a:p>
                      <a:endParaRPr kumimoji="0" lang="en-US" sz="12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r>
              <a:tr h="435808">
                <a:tc>
                  <a:txBody>
                    <a:bodyPr/>
                    <a:lstStyle/>
                    <a:p>
                      <a:r>
                        <a:rPr kumimoji="0" lang="en-US" sz="1350" b="0" i="0" u="none" strike="noStrike" kern="1200" baseline="0" dirty="0" smtClean="0">
                          <a:solidFill>
                            <a:schemeClr val="dk1"/>
                          </a:solidFill>
                          <a:latin typeface="Arial" panose="020B0604020202020204" pitchFamily="34" charset="0"/>
                          <a:ea typeface="+mn-ea"/>
                          <a:cs typeface="Arial" panose="020B0604020202020204" pitchFamily="34" charset="0"/>
                        </a:rPr>
                        <a:t>3. Be able to create games </a:t>
                      </a:r>
                      <a:r>
                        <a:rPr kumimoji="0" lang="en-GB" sz="1350" b="0" i="0" u="none" strike="noStrike" kern="1200" baseline="0" dirty="0" smtClean="0">
                          <a:solidFill>
                            <a:schemeClr val="dk1"/>
                          </a:solidFill>
                          <a:latin typeface="Arial" panose="020B0604020202020204" pitchFamily="34" charset="0"/>
                          <a:ea typeface="+mn-ea"/>
                          <a:cs typeface="Arial" panose="020B0604020202020204" pitchFamily="34" charset="0"/>
                        </a:rPr>
                        <a:t>from game designs</a:t>
                      </a:r>
                      <a:endParaRPr kumimoji="0" lang="en-US" sz="135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r>
                        <a:rPr kumimoji="0" lang="en-GB" sz="1350" b="0" i="0" u="none" strike="noStrike" kern="1200" baseline="0" dirty="0" smtClean="0">
                          <a:solidFill>
                            <a:schemeClr val="dk1"/>
                          </a:solidFill>
                          <a:latin typeface="Arial" panose="020B0604020202020204" pitchFamily="34" charset="0"/>
                          <a:ea typeface="+mn-ea"/>
                          <a:cs typeface="Arial" panose="020B0604020202020204" pitchFamily="34" charset="0"/>
                        </a:rPr>
                        <a:t>P5: Create the game</a:t>
                      </a:r>
                      <a:endParaRPr kumimoji="0" lang="en-US" sz="135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r>
                        <a:rPr kumimoji="0" lang="en-US" sz="1350" b="0" i="0" u="none" strike="noStrike" kern="1200" baseline="0" dirty="0" smtClean="0">
                          <a:solidFill>
                            <a:schemeClr val="dk1"/>
                          </a:solidFill>
                          <a:latin typeface="Arial" panose="020B0604020202020204" pitchFamily="34" charset="0"/>
                          <a:ea typeface="+mn-ea"/>
                          <a:cs typeface="Arial" panose="020B0604020202020204" pitchFamily="34" charset="0"/>
                        </a:rPr>
                        <a:t>M2: Test the functionality of the game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r>
                        <a:rPr kumimoji="0" lang="en-US" sz="1350" b="0" i="0" u="none" strike="noStrike" kern="1200" baseline="0" dirty="0" smtClean="0">
                          <a:solidFill>
                            <a:schemeClr val="dk1"/>
                          </a:solidFill>
                          <a:latin typeface="Arial" panose="020B0604020202020204" pitchFamily="34" charset="0"/>
                          <a:ea typeface="+mn-ea"/>
                          <a:cs typeface="Arial" panose="020B0604020202020204" pitchFamily="34" charset="0"/>
                        </a:rPr>
                        <a:t>D1: Evaluate the game against the </a:t>
                      </a:r>
                      <a:r>
                        <a:rPr kumimoji="0" lang="en-GB" sz="1350" b="0" i="0" u="none" strike="noStrike" kern="1200" baseline="0" dirty="0" smtClean="0">
                          <a:solidFill>
                            <a:schemeClr val="dk1"/>
                          </a:solidFill>
                          <a:latin typeface="Arial" panose="020B0604020202020204" pitchFamily="34" charset="0"/>
                          <a:ea typeface="+mn-ea"/>
                          <a:cs typeface="Arial" panose="020B0604020202020204" pitchFamily="34" charset="0"/>
                        </a:rPr>
                        <a:t>design specification</a:t>
                      </a:r>
                      <a:endParaRPr kumimoji="0" lang="en-US" sz="135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r>
              <a:tr h="457200">
                <a:tc>
                  <a:txBody>
                    <a:bodyPr/>
                    <a:lstStyle/>
                    <a:p>
                      <a:r>
                        <a:rPr kumimoji="0" lang="en-US" sz="1350" b="0" i="0" u="none" strike="noStrike" kern="1200" baseline="0" dirty="0" smtClean="0">
                          <a:solidFill>
                            <a:schemeClr val="dk1"/>
                          </a:solidFill>
                          <a:latin typeface="Arial" panose="020B0604020202020204" pitchFamily="34" charset="0"/>
                          <a:ea typeface="+mn-ea"/>
                          <a:cs typeface="Arial" panose="020B0604020202020204" pitchFamily="34" charset="0"/>
                        </a:rPr>
                        <a:t>4. Be able to recommend</a:t>
                      </a:r>
                    </a:p>
                    <a:p>
                      <a:r>
                        <a:rPr kumimoji="0" lang="en-GB" sz="1350" b="0" i="0" u="none" strike="noStrike" kern="1200" baseline="0" dirty="0" smtClean="0">
                          <a:solidFill>
                            <a:schemeClr val="dk1"/>
                          </a:solidFill>
                          <a:latin typeface="Arial" panose="020B0604020202020204" pitchFamily="34" charset="0"/>
                          <a:ea typeface="+mn-ea"/>
                          <a:cs typeface="Arial" panose="020B0604020202020204" pitchFamily="34" charset="0"/>
                        </a:rPr>
                        <a:t>additional features for</a:t>
                      </a:r>
                    </a:p>
                    <a:p>
                      <a:r>
                        <a:rPr kumimoji="0" lang="en-GB" sz="1350" b="0" i="0" u="none" strike="noStrike" kern="1200" baseline="0" dirty="0" smtClean="0">
                          <a:solidFill>
                            <a:schemeClr val="dk1"/>
                          </a:solidFill>
                          <a:latin typeface="Arial" panose="020B0604020202020204" pitchFamily="34" charset="0"/>
                          <a:ea typeface="+mn-ea"/>
                          <a:cs typeface="Arial" panose="020B0604020202020204" pitchFamily="34" charset="0"/>
                        </a:rPr>
                        <a:t>game designs</a:t>
                      </a:r>
                      <a:endParaRPr kumimoji="0" lang="en-US" sz="135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0" lang="en-US" sz="1350" b="0" i="0" u="none" strike="noStrike" kern="1200" baseline="0" dirty="0" smtClean="0">
                          <a:solidFill>
                            <a:schemeClr val="dk1"/>
                          </a:solidFill>
                          <a:latin typeface="Arial" panose="020B0604020202020204" pitchFamily="34" charset="0"/>
                          <a:ea typeface="+mn-ea"/>
                          <a:cs typeface="Arial" panose="020B0604020202020204" pitchFamily="34" charset="0"/>
                        </a:rPr>
                        <a:t>P6: Recommend additional features to </a:t>
                      </a:r>
                      <a:r>
                        <a:rPr kumimoji="0" lang="en-GB" sz="1350" b="0" i="0" u="none" strike="noStrike" kern="1200" baseline="0" dirty="0" smtClean="0">
                          <a:solidFill>
                            <a:schemeClr val="dk1"/>
                          </a:solidFill>
                          <a:latin typeface="Arial" panose="020B0604020202020204" pitchFamily="34" charset="0"/>
                          <a:ea typeface="+mn-ea"/>
                          <a:cs typeface="Arial" panose="020B0604020202020204" pitchFamily="34" charset="0"/>
                        </a:rPr>
                        <a:t>improve game design</a:t>
                      </a:r>
                      <a:endParaRPr kumimoji="0" lang="en-US" sz="135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0" lang="en-US" sz="1350" b="0" i="0" u="none" strike="noStrike" kern="1200" baseline="0" dirty="0" smtClean="0">
                          <a:solidFill>
                            <a:schemeClr val="dk1"/>
                          </a:solidFill>
                          <a:latin typeface="Arial" panose="020B0604020202020204" pitchFamily="34" charset="0"/>
                          <a:ea typeface="+mn-ea"/>
                          <a:cs typeface="Arial" panose="020B0604020202020204" pitchFamily="34" charset="0"/>
                        </a:rPr>
                        <a:t>M3: Consider how the additional features would enhance the original </a:t>
                      </a:r>
                      <a:r>
                        <a:rPr kumimoji="0" lang="en-GB" sz="1350" b="0" i="0" u="none" strike="noStrike" kern="1200" baseline="0" dirty="0" smtClean="0">
                          <a:solidFill>
                            <a:schemeClr val="dk1"/>
                          </a:solidFill>
                          <a:latin typeface="Arial" panose="020B0604020202020204" pitchFamily="34" charset="0"/>
                          <a:ea typeface="+mn-ea"/>
                          <a:cs typeface="Arial" panose="020B0604020202020204" pitchFamily="34" charset="0"/>
                        </a:rPr>
                        <a:t>game design</a:t>
                      </a:r>
                      <a:endParaRPr kumimoji="0" lang="en-US" sz="135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0" lang="en-US" sz="1350" b="0" i="0" u="none" strike="noStrike" kern="1200" baseline="0" dirty="0" smtClean="0">
                          <a:solidFill>
                            <a:schemeClr val="dk1"/>
                          </a:solidFill>
                          <a:latin typeface="Arial" panose="020B0604020202020204" pitchFamily="34" charset="0"/>
                          <a:ea typeface="+mn-ea"/>
                          <a:cs typeface="Arial" panose="020B0604020202020204" pitchFamily="34" charset="0"/>
                        </a:rPr>
                        <a:t>D2: Justify how the game design could </a:t>
                      </a:r>
                      <a:r>
                        <a:rPr kumimoji="0" lang="en-GB" sz="1350" b="0" i="0" u="none" strike="noStrike" kern="1200" baseline="0" dirty="0" smtClean="0">
                          <a:solidFill>
                            <a:schemeClr val="dk1"/>
                          </a:solidFill>
                          <a:latin typeface="Arial" panose="020B0604020202020204" pitchFamily="34" charset="0"/>
                          <a:ea typeface="+mn-ea"/>
                          <a:cs typeface="Arial" panose="020B0604020202020204" pitchFamily="34" charset="0"/>
                        </a:rPr>
                        <a:t>be supported on multi-platforms</a:t>
                      </a:r>
                      <a:endParaRPr kumimoji="0" lang="en-US" sz="135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081539807"/>
      </p:ext>
    </p:extLst>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7704856" cy="620688"/>
          </a:xfrm>
        </p:spPr>
        <p:txBody>
          <a:bodyPr>
            <a:noAutofit/>
          </a:bodyPr>
          <a:lstStyle/>
          <a:p>
            <a:r>
              <a:rPr lang="en-GB" sz="4800" dirty="0" smtClean="0"/>
              <a:t>LO3 – Learning Outcome</a:t>
            </a:r>
            <a:endParaRPr lang="en-GB" b="1" dirty="0" smtClean="0"/>
          </a:p>
        </p:txBody>
      </p:sp>
      <p:sp>
        <p:nvSpPr>
          <p:cNvPr id="2" name="Rectangle 1"/>
          <p:cNvSpPr/>
          <p:nvPr/>
        </p:nvSpPr>
        <p:spPr>
          <a:xfrm>
            <a:off x="179512" y="1052736"/>
            <a:ext cx="8654642" cy="1107996"/>
          </a:xfrm>
          <a:prstGeom prst="rect">
            <a:avLst/>
          </a:prstGeom>
        </p:spPr>
        <p:txBody>
          <a:bodyPr wrap="square">
            <a:spAutoFit/>
          </a:bodyPr>
          <a:lstStyle/>
          <a:p>
            <a:r>
              <a:rPr lang="en-US" sz="2200" b="1" dirty="0"/>
              <a:t>Learning Outcome 3: </a:t>
            </a:r>
            <a:r>
              <a:rPr lang="en-US" sz="2200" dirty="0"/>
              <a:t>Be able to create games from game designs </a:t>
            </a:r>
          </a:p>
          <a:p>
            <a:r>
              <a:rPr lang="en-US" sz="2200" dirty="0"/>
              <a:t>Your task is to: use appropriate software to create and test the game you designed in Task 2. </a:t>
            </a:r>
            <a:endParaRPr lang="en-US" sz="2200" dirty="0" smtClean="0"/>
          </a:p>
        </p:txBody>
      </p:sp>
      <p:graphicFrame>
        <p:nvGraphicFramePr>
          <p:cNvPr id="3" name="Table 2"/>
          <p:cNvGraphicFramePr>
            <a:graphicFrameLocks noGrp="1"/>
          </p:cNvGraphicFramePr>
          <p:nvPr>
            <p:extLst>
              <p:ext uri="{D42A27DB-BD31-4B8C-83A1-F6EECF244321}">
                <p14:modId xmlns:p14="http://schemas.microsoft.com/office/powerpoint/2010/main" val="1695667859"/>
              </p:ext>
            </p:extLst>
          </p:nvPr>
        </p:nvGraphicFramePr>
        <p:xfrm>
          <a:off x="251520" y="2132856"/>
          <a:ext cx="8582634" cy="4490720"/>
        </p:xfrm>
        <a:graphic>
          <a:graphicData uri="http://schemas.openxmlformats.org/drawingml/2006/table">
            <a:tbl>
              <a:tblPr firstRow="1" bandRow="1">
                <a:tableStyleId>{5C22544A-7EE6-4342-B048-85BDC9FD1C3A}</a:tableStyleId>
              </a:tblPr>
              <a:tblGrid>
                <a:gridCol w="2520280"/>
                <a:gridCol w="2736304"/>
                <a:gridCol w="3326050"/>
              </a:tblGrid>
              <a:tr h="370840">
                <a:tc>
                  <a:txBody>
                    <a:bodyPr/>
                    <a:lstStyle/>
                    <a:p>
                      <a:r>
                        <a:rPr lang="en-GB" dirty="0" smtClean="0">
                          <a:latin typeface="Arial" panose="020B0604020202020204" pitchFamily="34" charset="0"/>
                          <a:cs typeface="Arial" panose="020B0604020202020204" pitchFamily="34" charset="0"/>
                        </a:rPr>
                        <a:t>Pass</a:t>
                      </a:r>
                      <a:endParaRPr lang="en-GB"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latin typeface="Arial" panose="020B0604020202020204" pitchFamily="34" charset="0"/>
                          <a:cs typeface="Arial" panose="020B0604020202020204" pitchFamily="34" charset="0"/>
                        </a:rPr>
                        <a:t>Merit</a:t>
                      </a:r>
                      <a:endParaRPr lang="en-GB"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latin typeface="Arial" panose="020B0604020202020204" pitchFamily="34" charset="0"/>
                          <a:cs typeface="Arial" panose="020B0604020202020204" pitchFamily="34" charset="0"/>
                        </a:rPr>
                        <a:t>Distinction</a:t>
                      </a:r>
                      <a:endParaRPr lang="en-GB"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dk1"/>
                          </a:solidFill>
                          <a:latin typeface="Arial" panose="020B0604020202020204" pitchFamily="34" charset="0"/>
                          <a:ea typeface="+mn-ea"/>
                          <a:cs typeface="Arial" panose="020B0604020202020204" pitchFamily="34" charset="0"/>
                        </a:rPr>
                        <a:t>P5: Create the game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latin typeface="Arial" panose="020B0604020202020204" pitchFamily="34" charset="0"/>
                          <a:cs typeface="Arial" panose="020B0604020202020204" pitchFamily="34" charset="0"/>
                        </a:rPr>
                        <a:t>M2: Test the functionality of the game</a:t>
                      </a:r>
                      <a:endParaRPr lang="en-GB"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latin typeface="Arial" panose="020B0604020202020204" pitchFamily="34" charset="0"/>
                          <a:cs typeface="Arial" panose="020B0604020202020204" pitchFamily="34" charset="0"/>
                        </a:rPr>
                        <a:t>D1: Evaluate the game against the design specification</a:t>
                      </a:r>
                      <a:endParaRPr lang="en-GB"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gridSpan="3">
                  <a:txBody>
                    <a:bodyPr/>
                    <a:lstStyle/>
                    <a:p>
                      <a:r>
                        <a:rPr lang="en-GB" b="1" dirty="0" smtClean="0">
                          <a:latin typeface="Arial" panose="020B0604020202020204" pitchFamily="34" charset="0"/>
                          <a:cs typeface="Arial" panose="020B0604020202020204" pitchFamily="34" charset="0"/>
                        </a:rPr>
                        <a:t>Evidence</a:t>
                      </a:r>
                      <a:endParaRPr lang="en-GB" b="1"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dirty="0"/>
                    </a:p>
                  </a:txBody>
                  <a:tcPr/>
                </a:tc>
                <a:tc hMerge="1">
                  <a:txBody>
                    <a:bodyPr/>
                    <a:lstStyle/>
                    <a:p>
                      <a:endParaRPr lang="en-GB" dirty="0"/>
                    </a:p>
                  </a:txBody>
                  <a:tcPr/>
                </a:tc>
              </a:tr>
              <a:tr h="1570568">
                <a:tc gridSpan="3">
                  <a:txBody>
                    <a:bodyPr/>
                    <a:lstStyle/>
                    <a:p>
                      <a:r>
                        <a:rPr kumimoji="0" lang="en-GB" sz="1800" b="1" i="0" u="none" strike="noStrike" kern="1200" baseline="0" dirty="0" smtClean="0">
                          <a:solidFill>
                            <a:schemeClr val="dk1"/>
                          </a:solidFill>
                          <a:latin typeface="Arial" panose="020B0604020202020204" pitchFamily="34" charset="0"/>
                          <a:ea typeface="+mn-ea"/>
                          <a:cs typeface="Arial" panose="020B0604020202020204" pitchFamily="34" charset="0"/>
                        </a:rPr>
                        <a:t>Gaming documentation. </a:t>
                      </a:r>
                      <a:endParaRPr kumimoji="0" lang="en-GB" sz="1800" b="0" i="0" u="none" strike="noStrike" kern="1200" baseline="0" dirty="0" smtClean="0">
                        <a:solidFill>
                          <a:schemeClr val="dk1"/>
                        </a:solidFill>
                        <a:latin typeface="Arial" panose="020B0604020202020204" pitchFamily="34" charset="0"/>
                        <a:ea typeface="+mn-ea"/>
                        <a:cs typeface="Arial" panose="020B0604020202020204" pitchFamily="34" charset="0"/>
                      </a:endParaRPr>
                    </a:p>
                    <a:p>
                      <a:r>
                        <a:rPr kumimoji="0" lang="en-GB" sz="1800" b="0" i="0" u="none" strike="noStrike" kern="1200" baseline="0" dirty="0" smtClean="0">
                          <a:solidFill>
                            <a:schemeClr val="dk1"/>
                          </a:solidFill>
                          <a:latin typeface="Arial" panose="020B0604020202020204" pitchFamily="34" charset="0"/>
                          <a:ea typeface="+mn-ea"/>
                          <a:cs typeface="Arial" panose="020B0604020202020204" pitchFamily="34" charset="0"/>
                        </a:rPr>
                        <a:t>This must include: </a:t>
                      </a:r>
                    </a:p>
                    <a:p>
                      <a:pPr marL="285750" indent="-285750">
                        <a:buFont typeface="Wingdings" panose="05000000000000000000" pitchFamily="2" charset="2"/>
                        <a:buChar char="§"/>
                      </a:pPr>
                      <a:r>
                        <a:rPr kumimoji="0" lang="en-GB" sz="1800" b="0" i="0" u="none" strike="noStrike" kern="1200" baseline="0" dirty="0" smtClean="0">
                          <a:solidFill>
                            <a:schemeClr val="dk1"/>
                          </a:solidFill>
                          <a:latin typeface="Arial" panose="020B0604020202020204" pitchFamily="34" charset="0"/>
                          <a:ea typeface="+mn-ea"/>
                          <a:cs typeface="Arial" panose="020B0604020202020204" pitchFamily="34" charset="0"/>
                        </a:rPr>
                        <a:t>an operational game; </a:t>
                      </a:r>
                    </a:p>
                    <a:p>
                      <a:pPr marL="285750" indent="-285750">
                        <a:buFont typeface="Wingdings" panose="05000000000000000000" pitchFamily="2" charset="2"/>
                        <a:buChar char="§"/>
                      </a:pPr>
                      <a:r>
                        <a:rPr kumimoji="0" lang="en-US" sz="1800" b="0" i="0" u="none" strike="noStrike" kern="1200" baseline="0" dirty="0" smtClean="0">
                          <a:solidFill>
                            <a:schemeClr val="dk1"/>
                          </a:solidFill>
                          <a:latin typeface="Arial" panose="020B0604020202020204" pitchFamily="34" charset="0"/>
                          <a:ea typeface="+mn-ea"/>
                          <a:cs typeface="Arial" panose="020B0604020202020204" pitchFamily="34" charset="0"/>
                        </a:rPr>
                        <a:t>a completed test plan, testing the functionality of the game against its design; </a:t>
                      </a:r>
                    </a:p>
                    <a:p>
                      <a:pPr marL="285750" indent="-285750">
                        <a:buFont typeface="Wingdings" panose="05000000000000000000" pitchFamily="2" charset="2"/>
                        <a:buChar char="§"/>
                      </a:pPr>
                      <a:r>
                        <a:rPr kumimoji="0" lang="en-US" sz="1800" b="0" i="0" u="none" strike="noStrike" kern="1200" baseline="0" dirty="0" smtClean="0">
                          <a:solidFill>
                            <a:schemeClr val="dk1"/>
                          </a:solidFill>
                          <a:latin typeface="Arial" panose="020B0604020202020204" pitchFamily="34" charset="0"/>
                          <a:ea typeface="+mn-ea"/>
                          <a:cs typeface="Arial" panose="020B0604020202020204" pitchFamily="34" charset="0"/>
                        </a:rPr>
                        <a:t>an evaluation of the game in relation to the design specification. This should consider: </a:t>
                      </a:r>
                    </a:p>
                    <a:p>
                      <a:pPr marL="627063" indent="-285750">
                        <a:buFont typeface="Wingdings" panose="05000000000000000000" pitchFamily="2" charset="2"/>
                        <a:buChar char="§"/>
                      </a:pPr>
                      <a:r>
                        <a:rPr kumimoji="0" lang="en-GB" sz="1800" b="0" i="0" u="none" strike="noStrike" kern="1200" baseline="0" dirty="0" smtClean="0">
                          <a:solidFill>
                            <a:schemeClr val="dk1"/>
                          </a:solidFill>
                          <a:latin typeface="Arial" panose="020B0604020202020204" pitchFamily="34" charset="0"/>
                          <a:ea typeface="+mn-ea"/>
                          <a:cs typeface="Arial" panose="020B0604020202020204" pitchFamily="34" charset="0"/>
                        </a:rPr>
                        <a:t>suitability for target audience; </a:t>
                      </a:r>
                    </a:p>
                    <a:p>
                      <a:pPr marL="627063" indent="-285750">
                        <a:buFont typeface="Wingdings" panose="05000000000000000000" pitchFamily="2" charset="2"/>
                        <a:buChar char="§"/>
                      </a:pPr>
                      <a:r>
                        <a:rPr kumimoji="0" lang="en-GB" sz="1800" b="0" i="0" u="none" strike="noStrike" kern="1200" baseline="0" dirty="0" smtClean="0">
                          <a:solidFill>
                            <a:schemeClr val="dk1"/>
                          </a:solidFill>
                          <a:latin typeface="Arial" panose="020B0604020202020204" pitchFamily="34" charset="0"/>
                          <a:ea typeface="+mn-ea"/>
                          <a:cs typeface="Arial" panose="020B0604020202020204" pitchFamily="34" charset="0"/>
                        </a:rPr>
                        <a:t>level of engagement; </a:t>
                      </a:r>
                    </a:p>
                    <a:p>
                      <a:pPr marL="627063" indent="-285750">
                        <a:buFont typeface="Wingdings" panose="05000000000000000000" pitchFamily="2" charset="2"/>
                        <a:buChar char="§"/>
                      </a:pPr>
                      <a:r>
                        <a:rPr kumimoji="0" lang="en-GB" sz="1800" b="0" i="0" u="none" strike="noStrike" kern="1200" baseline="0" dirty="0" smtClean="0">
                          <a:solidFill>
                            <a:schemeClr val="dk1"/>
                          </a:solidFill>
                          <a:latin typeface="Arial" panose="020B0604020202020204" pitchFamily="34" charset="0"/>
                          <a:ea typeface="+mn-ea"/>
                          <a:cs typeface="Arial" panose="020B0604020202020204" pitchFamily="34" charset="0"/>
                        </a:rPr>
                        <a:t>playability; </a:t>
                      </a:r>
                    </a:p>
                    <a:p>
                      <a:pPr marL="627063" indent="-285750">
                        <a:buFont typeface="Wingdings" panose="05000000000000000000" pitchFamily="2" charset="2"/>
                        <a:buChar char="§"/>
                      </a:pPr>
                      <a:r>
                        <a:rPr kumimoji="0" lang="en-GB" sz="1800" b="0" i="0" u="none" strike="noStrike" kern="1200" baseline="0" dirty="0" smtClean="0">
                          <a:solidFill>
                            <a:schemeClr val="dk1"/>
                          </a:solidFill>
                          <a:latin typeface="Arial" panose="020B0604020202020204" pitchFamily="34" charset="0"/>
                          <a:ea typeface="+mn-ea"/>
                          <a:cs typeface="Arial" panose="020B0604020202020204" pitchFamily="34" charset="0"/>
                        </a:rPr>
                        <a:t>aesthetics; </a:t>
                      </a:r>
                    </a:p>
                    <a:p>
                      <a:pPr marL="627063" indent="-285750">
                        <a:buFont typeface="Wingdings" panose="05000000000000000000" pitchFamily="2" charset="2"/>
                        <a:buChar char="§"/>
                      </a:pPr>
                      <a:r>
                        <a:rPr kumimoji="0" lang="en-GB" sz="1800" b="0" i="0" u="none" strike="noStrike" kern="1200" baseline="0" dirty="0" smtClean="0">
                          <a:solidFill>
                            <a:schemeClr val="dk1"/>
                          </a:solidFill>
                          <a:latin typeface="Arial" panose="020B0604020202020204" pitchFamily="34" charset="0"/>
                          <a:ea typeface="+mn-ea"/>
                          <a:cs typeface="Arial" panose="020B0604020202020204" pitchFamily="34" charset="0"/>
                        </a:rPr>
                        <a:t>extendibility.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dirty="0"/>
                    </a:p>
                  </a:txBody>
                  <a:tcPr/>
                </a:tc>
                <a:tc hMerge="1">
                  <a:txBody>
                    <a:bodyPr/>
                    <a:lstStyle/>
                    <a:p>
                      <a:endParaRPr lang="en-GB" dirty="0"/>
                    </a:p>
                  </a:txBody>
                  <a:tcPr/>
                </a:tc>
              </a:tr>
            </a:tbl>
          </a:graphicData>
        </a:graphic>
      </p:graphicFrame>
    </p:spTree>
    <p:extLst>
      <p:ext uri="{BB962C8B-B14F-4D97-AF65-F5344CB8AC3E}">
        <p14:creationId xmlns:p14="http://schemas.microsoft.com/office/powerpoint/2010/main" val="3628370329"/>
      </p:ext>
    </p:extLst>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9512" y="1002088"/>
            <a:ext cx="8712968" cy="5564600"/>
          </a:xfrm>
          <a:prstGeom prst="rect">
            <a:avLst/>
          </a:prstGeom>
        </p:spPr>
        <p:txBody>
          <a:bodyPr wrap="square">
            <a:spAutoFit/>
          </a:bodyPr>
          <a:lstStyle/>
          <a:p>
            <a:pPr marL="812800" indent="-812800"/>
            <a:r>
              <a:rPr lang="en-US" sz="2540" b="1" dirty="0" smtClean="0"/>
              <a:t>P5</a:t>
            </a:r>
            <a:r>
              <a:rPr lang="en-US" sz="2540" dirty="0" smtClean="0"/>
              <a:t> - 	Learners </a:t>
            </a:r>
            <a:r>
              <a:rPr lang="en-US" sz="2540" dirty="0"/>
              <a:t>are to create the game using appropriate software for game development. The game should reflect the design produced in P4. </a:t>
            </a:r>
            <a:r>
              <a:rPr lang="en-US" sz="2540" dirty="0" smtClean="0"/>
              <a:t>Evidence could </a:t>
            </a:r>
            <a:r>
              <a:rPr lang="en-US" sz="2540" dirty="0"/>
              <a:t>be in the form of an operational game or a video recording of the game in play.</a:t>
            </a:r>
          </a:p>
          <a:p>
            <a:pPr marL="812800" indent="-812800"/>
            <a:r>
              <a:rPr lang="en-US" sz="2540" b="1" dirty="0" smtClean="0"/>
              <a:t>M2</a:t>
            </a:r>
            <a:r>
              <a:rPr lang="en-US" sz="2540" dirty="0" smtClean="0"/>
              <a:t> - 	Learners </a:t>
            </a:r>
            <a:r>
              <a:rPr lang="en-US" sz="2540" dirty="0"/>
              <a:t>must produce a test plan for the game against an agree set of test criteria to test the functionality of the game. The evidence will be the </a:t>
            </a:r>
            <a:r>
              <a:rPr lang="en-US" sz="2540" dirty="0" smtClean="0"/>
              <a:t>fully completed </a:t>
            </a:r>
            <a:r>
              <a:rPr lang="en-US" sz="2540" dirty="0"/>
              <a:t>test plan.</a:t>
            </a:r>
          </a:p>
          <a:p>
            <a:pPr marL="812800" indent="-812800"/>
            <a:r>
              <a:rPr lang="en-US" sz="2540" b="1" dirty="0" smtClean="0"/>
              <a:t>D1</a:t>
            </a:r>
            <a:r>
              <a:rPr lang="en-US" sz="2540" dirty="0" smtClean="0"/>
              <a:t> - 	Learners </a:t>
            </a:r>
            <a:r>
              <a:rPr lang="en-US" sz="2540" dirty="0"/>
              <a:t>are required to evaluate the game they have created against the original design specification. This evaluation should consider </a:t>
            </a:r>
            <a:r>
              <a:rPr lang="en-US" sz="2540" dirty="0" smtClean="0"/>
              <a:t>different perspectives </a:t>
            </a:r>
            <a:r>
              <a:rPr lang="en-US" sz="2540" dirty="0"/>
              <a:t>and learners should be encouraged to consider the list in the teaching content as a starting point.</a:t>
            </a:r>
            <a:endParaRPr lang="en-GB" sz="2540" dirty="0" smtClean="0">
              <a:latin typeface="Arial" panose="020B0604020202020204" pitchFamily="34" charset="0"/>
              <a:cs typeface="Arial" panose="020B0604020202020204" pitchFamily="34" charset="0"/>
            </a:endParaRPr>
          </a:p>
        </p:txBody>
      </p:sp>
      <p:sp>
        <p:nvSpPr>
          <p:cNvPr id="6" name="Title 1"/>
          <p:cNvSpPr txBox="1">
            <a:spLocks/>
          </p:cNvSpPr>
          <p:nvPr/>
        </p:nvSpPr>
        <p:spPr>
          <a:xfrm>
            <a:off x="35496" y="0"/>
            <a:ext cx="7704856"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sz="4200" dirty="0"/>
              <a:t>Assessment Criterion </a:t>
            </a:r>
            <a:r>
              <a:rPr lang="en-GB" sz="4200" dirty="0" smtClean="0"/>
              <a:t>P5, M2, D1</a:t>
            </a:r>
            <a:endParaRPr lang="en-GB" sz="4200" dirty="0"/>
          </a:p>
        </p:txBody>
      </p:sp>
    </p:spTree>
    <p:extLst>
      <p:ext uri="{BB962C8B-B14F-4D97-AF65-F5344CB8AC3E}">
        <p14:creationId xmlns:p14="http://schemas.microsoft.com/office/powerpoint/2010/main" val="3055847937"/>
      </p:ext>
    </p:extLst>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9512" y="1052736"/>
            <a:ext cx="8712968" cy="5489761"/>
          </a:xfrm>
          <a:prstGeom prst="rect">
            <a:avLst/>
          </a:prstGeom>
        </p:spPr>
        <p:txBody>
          <a:bodyPr wrap="square" numCol="2">
            <a:spAutoFit/>
          </a:bodyPr>
          <a:lstStyle/>
          <a:p>
            <a:r>
              <a:rPr lang="en-US" sz="2600" b="1" dirty="0"/>
              <a:t>3.1. Select software for game development, e.g.:</a:t>
            </a:r>
          </a:p>
          <a:p>
            <a:pPr marL="285750" indent="-285750">
              <a:buFont typeface="Wingdings" panose="05000000000000000000" pitchFamily="2" charset="2"/>
              <a:buChar char="§"/>
            </a:pPr>
            <a:r>
              <a:rPr lang="en-GB" sz="2600" dirty="0" smtClean="0"/>
              <a:t>Construct </a:t>
            </a:r>
            <a:r>
              <a:rPr lang="en-GB" sz="2600" dirty="0"/>
              <a:t>2</a:t>
            </a:r>
          </a:p>
          <a:p>
            <a:pPr marL="285750" indent="-285750">
              <a:buFont typeface="Wingdings" panose="05000000000000000000" pitchFamily="2" charset="2"/>
              <a:buChar char="§"/>
            </a:pPr>
            <a:r>
              <a:rPr lang="en-GB" sz="2600" dirty="0" smtClean="0"/>
              <a:t>Game </a:t>
            </a:r>
            <a:r>
              <a:rPr lang="en-GB" sz="2600" dirty="0"/>
              <a:t>Guru</a:t>
            </a:r>
          </a:p>
          <a:p>
            <a:pPr marL="285750" indent="-285750">
              <a:buFont typeface="Wingdings" panose="05000000000000000000" pitchFamily="2" charset="2"/>
              <a:buChar char="§"/>
            </a:pPr>
            <a:r>
              <a:rPr lang="en-GB" sz="2600" dirty="0" smtClean="0"/>
              <a:t>Play </a:t>
            </a:r>
            <a:r>
              <a:rPr lang="en-GB" sz="2600" dirty="0"/>
              <a:t>My Code</a:t>
            </a:r>
          </a:p>
          <a:p>
            <a:pPr marL="285750" indent="-285750">
              <a:buFont typeface="Wingdings" panose="05000000000000000000" pitchFamily="2" charset="2"/>
              <a:buChar char="§"/>
            </a:pPr>
            <a:r>
              <a:rPr lang="en-GB" sz="2600" dirty="0" err="1" smtClean="0"/>
              <a:t>GameMaker</a:t>
            </a:r>
            <a:endParaRPr lang="en-GB" sz="2600" dirty="0"/>
          </a:p>
          <a:p>
            <a:r>
              <a:rPr lang="en-US" sz="2600" b="1" dirty="0"/>
              <a:t>3.2. Test the functionality of the game, i.e.:</a:t>
            </a:r>
          </a:p>
          <a:p>
            <a:pPr marL="285750" indent="-285750">
              <a:buFont typeface="Wingdings" panose="05000000000000000000" pitchFamily="2" charset="2"/>
              <a:buChar char="§"/>
            </a:pPr>
            <a:r>
              <a:rPr lang="en-GB" sz="2600" dirty="0" smtClean="0"/>
              <a:t>test </a:t>
            </a:r>
            <a:r>
              <a:rPr lang="en-GB" sz="2600" dirty="0"/>
              <a:t>number</a:t>
            </a:r>
          </a:p>
          <a:p>
            <a:pPr marL="285750" indent="-285750">
              <a:buFont typeface="Wingdings" panose="05000000000000000000" pitchFamily="2" charset="2"/>
              <a:buChar char="§"/>
            </a:pPr>
            <a:r>
              <a:rPr lang="en-GB" sz="2600" dirty="0" smtClean="0"/>
              <a:t>date</a:t>
            </a:r>
            <a:endParaRPr lang="en-GB" sz="2600" dirty="0"/>
          </a:p>
          <a:p>
            <a:pPr marL="285750" indent="-285750">
              <a:buFont typeface="Wingdings" panose="05000000000000000000" pitchFamily="2" charset="2"/>
              <a:buChar char="§"/>
            </a:pPr>
            <a:r>
              <a:rPr lang="en-GB" sz="2600" dirty="0" smtClean="0"/>
              <a:t>expected </a:t>
            </a:r>
            <a:r>
              <a:rPr lang="en-GB" sz="2600" dirty="0"/>
              <a:t>result</a:t>
            </a:r>
          </a:p>
          <a:p>
            <a:pPr marL="285750" indent="-285750">
              <a:buFont typeface="Wingdings" panose="05000000000000000000" pitchFamily="2" charset="2"/>
              <a:buChar char="§"/>
            </a:pPr>
            <a:r>
              <a:rPr lang="en-GB" sz="2600" dirty="0" smtClean="0"/>
              <a:t>actual </a:t>
            </a:r>
            <a:r>
              <a:rPr lang="en-GB" sz="2600" dirty="0"/>
              <a:t>result</a:t>
            </a:r>
          </a:p>
          <a:p>
            <a:pPr marL="285750" indent="-285750">
              <a:buFont typeface="Wingdings" panose="05000000000000000000" pitchFamily="2" charset="2"/>
              <a:buChar char="§"/>
            </a:pPr>
            <a:r>
              <a:rPr lang="en-GB" sz="2600" dirty="0" smtClean="0"/>
              <a:t>corrective </a:t>
            </a:r>
            <a:r>
              <a:rPr lang="en-GB" sz="2600" dirty="0"/>
              <a:t>action</a:t>
            </a:r>
          </a:p>
          <a:p>
            <a:pPr marL="285750" indent="-285750">
              <a:buFont typeface="Wingdings" panose="05000000000000000000" pitchFamily="2" charset="2"/>
              <a:buChar char="§"/>
            </a:pPr>
            <a:r>
              <a:rPr lang="en-GB" sz="2600" dirty="0" smtClean="0"/>
              <a:t>testing </a:t>
            </a:r>
            <a:r>
              <a:rPr lang="en-GB" sz="2600" dirty="0"/>
              <a:t>against the design</a:t>
            </a:r>
          </a:p>
          <a:p>
            <a:pPr marL="285750" indent="-285750">
              <a:buFont typeface="Wingdings" panose="05000000000000000000" pitchFamily="2" charset="2"/>
              <a:buChar char="§"/>
            </a:pPr>
            <a:r>
              <a:rPr lang="en-GB" sz="2600" dirty="0" smtClean="0"/>
              <a:t>progression</a:t>
            </a:r>
            <a:endParaRPr lang="en-GB" sz="2600" dirty="0"/>
          </a:p>
          <a:p>
            <a:pPr marL="285750" indent="-285750">
              <a:buFont typeface="Wingdings" panose="05000000000000000000" pitchFamily="2" charset="2"/>
              <a:buChar char="§"/>
            </a:pPr>
            <a:r>
              <a:rPr lang="en-GB" sz="2600" dirty="0" smtClean="0"/>
              <a:t>scoring</a:t>
            </a:r>
          </a:p>
          <a:p>
            <a:pPr marL="285750" indent="-285750">
              <a:buFont typeface="Wingdings" panose="05000000000000000000" pitchFamily="2" charset="2"/>
              <a:buChar char="§"/>
            </a:pPr>
            <a:r>
              <a:rPr lang="en-GB" sz="2600" dirty="0"/>
              <a:t>error messages</a:t>
            </a:r>
          </a:p>
          <a:p>
            <a:pPr marL="285750" indent="-285750">
              <a:buFont typeface="Wingdings" panose="05000000000000000000" pitchFamily="2" charset="2"/>
              <a:buChar char="§"/>
            </a:pPr>
            <a:r>
              <a:rPr lang="en-US" sz="2600" dirty="0" smtClean="0"/>
              <a:t>gather </a:t>
            </a:r>
            <a:r>
              <a:rPr lang="en-US" sz="2600" dirty="0"/>
              <a:t>feedback on the functionality of the game</a:t>
            </a:r>
          </a:p>
          <a:p>
            <a:r>
              <a:rPr lang="en-GB" sz="2600" b="1" dirty="0"/>
              <a:t>3.3. Evaluation i.e.:</a:t>
            </a:r>
          </a:p>
          <a:p>
            <a:pPr marL="285750" indent="-285750">
              <a:buFont typeface="Wingdings" panose="05000000000000000000" pitchFamily="2" charset="2"/>
              <a:buChar char="§"/>
            </a:pPr>
            <a:r>
              <a:rPr lang="en-GB" sz="2600" dirty="0" smtClean="0"/>
              <a:t>suitability </a:t>
            </a:r>
            <a:r>
              <a:rPr lang="en-GB" sz="2600" dirty="0"/>
              <a:t>for target audience</a:t>
            </a:r>
          </a:p>
          <a:p>
            <a:pPr marL="285750" indent="-285750">
              <a:buFont typeface="Wingdings" panose="05000000000000000000" pitchFamily="2" charset="2"/>
              <a:buChar char="§"/>
            </a:pPr>
            <a:r>
              <a:rPr lang="en-GB" sz="2600" dirty="0" smtClean="0"/>
              <a:t>level </a:t>
            </a:r>
            <a:r>
              <a:rPr lang="en-GB" sz="2600" dirty="0"/>
              <a:t>of engagement</a:t>
            </a:r>
          </a:p>
          <a:p>
            <a:pPr marL="285750" indent="-285750">
              <a:buFont typeface="Wingdings" panose="05000000000000000000" pitchFamily="2" charset="2"/>
              <a:buChar char="§"/>
            </a:pPr>
            <a:r>
              <a:rPr lang="en-GB" sz="2600" dirty="0" smtClean="0"/>
              <a:t>playability</a:t>
            </a:r>
            <a:endParaRPr lang="en-GB" sz="2600" dirty="0"/>
          </a:p>
          <a:p>
            <a:pPr marL="285750" indent="-285750">
              <a:buFont typeface="Wingdings" panose="05000000000000000000" pitchFamily="2" charset="2"/>
              <a:buChar char="§"/>
            </a:pPr>
            <a:r>
              <a:rPr lang="en-GB" sz="2600" dirty="0" smtClean="0"/>
              <a:t>aesthetics</a:t>
            </a:r>
            <a:endParaRPr lang="en-GB" sz="2600" dirty="0"/>
          </a:p>
          <a:p>
            <a:pPr marL="285750" indent="-285750">
              <a:buFont typeface="Wingdings" panose="05000000000000000000" pitchFamily="2" charset="2"/>
              <a:buChar char="§"/>
            </a:pPr>
            <a:r>
              <a:rPr lang="en-GB" sz="2600" dirty="0" smtClean="0"/>
              <a:t>extendibility</a:t>
            </a:r>
            <a:endParaRPr lang="en-US" sz="2600" dirty="0"/>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dirty="0" smtClean="0"/>
              <a:t>LO3 - Assessment Criterion</a:t>
            </a:r>
            <a:endParaRPr lang="en-GB" sz="4000" dirty="0" smtClean="0"/>
          </a:p>
        </p:txBody>
      </p:sp>
    </p:spTree>
    <p:extLst>
      <p:ext uri="{BB962C8B-B14F-4D97-AF65-F5344CB8AC3E}">
        <p14:creationId xmlns:p14="http://schemas.microsoft.com/office/powerpoint/2010/main" val="2444278075"/>
      </p:ext>
    </p:extLst>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9512" y="1046341"/>
            <a:ext cx="8712968" cy="5647700"/>
          </a:xfrm>
          <a:prstGeom prst="rect">
            <a:avLst/>
          </a:prstGeom>
        </p:spPr>
        <p:txBody>
          <a:bodyPr wrap="square">
            <a:spAutoFit/>
          </a:bodyPr>
          <a:lstStyle/>
          <a:p>
            <a:r>
              <a:rPr lang="en-GB" sz="1900" b="1" dirty="0"/>
              <a:t>Progress Game Hut </a:t>
            </a:r>
            <a:endParaRPr lang="en-GB" sz="1900" dirty="0" smtClean="0"/>
          </a:p>
          <a:p>
            <a:r>
              <a:rPr lang="en-GB" sz="1900" b="1" dirty="0" smtClean="0"/>
              <a:t>Part </a:t>
            </a:r>
            <a:r>
              <a:rPr lang="en-GB" sz="1900" b="1" dirty="0"/>
              <a:t>A </a:t>
            </a:r>
          </a:p>
          <a:p>
            <a:pPr marL="285750" indent="-285750">
              <a:buClr>
                <a:srgbClr val="C00000"/>
              </a:buClr>
              <a:buSzPct val="68000"/>
              <a:buFont typeface="Arial" panose="020B0604020202020204" pitchFamily="34" charset="0"/>
              <a:buChar char="►"/>
            </a:pPr>
            <a:r>
              <a:rPr lang="en-US" sz="1900" dirty="0"/>
              <a:t>You are a junior game designer at Progress Game Hut. To gain a promotion as a fully endorsed game designer your manager, Harry has asked you to explain to the rest of the game design team the fundamental concepts of game design. </a:t>
            </a:r>
          </a:p>
          <a:p>
            <a:r>
              <a:rPr lang="en-GB" sz="1900" b="1" dirty="0"/>
              <a:t>Part B </a:t>
            </a:r>
          </a:p>
          <a:p>
            <a:r>
              <a:rPr lang="en-US" sz="1900" b="1" dirty="0"/>
              <a:t>Design, create, test and evaluate a game. </a:t>
            </a:r>
          </a:p>
          <a:p>
            <a:pPr marL="285750" indent="-285750">
              <a:buClr>
                <a:srgbClr val="C00000"/>
              </a:buClr>
              <a:buSzPct val="68000"/>
              <a:buFont typeface="Arial" panose="020B0604020202020204" pitchFamily="34" charset="0"/>
              <a:buChar char="►"/>
            </a:pPr>
            <a:r>
              <a:rPr lang="en-US" sz="1900" dirty="0"/>
              <a:t>You have now been allocated a new assignment. Harry wants Progress Game Hut to release a new gaming concept for each blockbuster movie as they are released throughout the year. </a:t>
            </a:r>
            <a:endParaRPr lang="en-US" sz="1900" dirty="0" smtClean="0"/>
          </a:p>
          <a:p>
            <a:pPr marL="285750" indent="-285750">
              <a:buClr>
                <a:srgbClr val="C00000"/>
              </a:buClr>
              <a:buSzPct val="68000"/>
              <a:buFont typeface="Arial" panose="020B0604020202020204" pitchFamily="34" charset="0"/>
              <a:buChar char="►"/>
            </a:pPr>
            <a:r>
              <a:rPr lang="en-US" sz="1900" dirty="0" smtClean="0"/>
              <a:t>Your </a:t>
            </a:r>
            <a:r>
              <a:rPr lang="en-US" sz="1900" dirty="0"/>
              <a:t>brief is to choose a film from future movie releases and design a game to promote the movie. You could choose a concept linked to a franchise e.g. ‘007’, ‘Star Wars’, ‘Toy Story’, ‘Despicable Me’ or a completely new blockbuster. </a:t>
            </a:r>
            <a:endParaRPr lang="en-US" sz="1900" dirty="0" smtClean="0"/>
          </a:p>
          <a:p>
            <a:pPr marL="285750" indent="-285750">
              <a:buClr>
                <a:srgbClr val="C00000"/>
              </a:buClr>
              <a:buSzPct val="68000"/>
              <a:buFont typeface="Arial" panose="020B0604020202020204" pitchFamily="34" charset="0"/>
              <a:buChar char="►"/>
            </a:pPr>
            <a:r>
              <a:rPr lang="en-US" sz="1900" dirty="0" smtClean="0"/>
              <a:t>The </a:t>
            </a:r>
            <a:r>
              <a:rPr lang="en-US" sz="1900" dirty="0"/>
              <a:t>aim of the game is to promote the new film through entertainment and cliff hangers. Harry aims to release the games at the same time as the blockbuster hits the cinema’s. </a:t>
            </a:r>
            <a:endParaRPr lang="en-US" sz="1900" dirty="0" smtClean="0"/>
          </a:p>
          <a:p>
            <a:pPr marL="285750" indent="-285750">
              <a:buClr>
                <a:srgbClr val="C00000"/>
              </a:buClr>
              <a:buSzPct val="68000"/>
              <a:buFont typeface="Arial" panose="020B0604020202020204" pitchFamily="34" charset="0"/>
              <a:buChar char="►"/>
            </a:pPr>
            <a:r>
              <a:rPr lang="en-US" sz="1900" dirty="0" smtClean="0"/>
              <a:t>He </a:t>
            </a:r>
            <a:r>
              <a:rPr lang="en-US" sz="1900" dirty="0"/>
              <a:t>has asked you to think carefully about the target audience. </a:t>
            </a:r>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sz="3600" dirty="0" smtClean="0"/>
              <a:t>Unit 15 – Scenario – Progress Game Hut</a:t>
            </a:r>
            <a:endParaRPr lang="en-GB" sz="3200" dirty="0" smtClean="0"/>
          </a:p>
        </p:txBody>
      </p:sp>
    </p:spTree>
    <p:extLst>
      <p:ext uri="{BB962C8B-B14F-4D97-AF65-F5344CB8AC3E}">
        <p14:creationId xmlns:p14="http://schemas.microsoft.com/office/powerpoint/2010/main" val="2248538200"/>
      </p:ext>
    </p:extLst>
  </p:cSld>
  <p:clrMapOvr>
    <a:masterClrMapping/>
  </p:clrMapOvr>
  <p:transition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9511" y="1046341"/>
            <a:ext cx="8712969" cy="5632311"/>
          </a:xfrm>
          <a:prstGeom prst="rect">
            <a:avLst/>
          </a:prstGeom>
        </p:spPr>
        <p:txBody>
          <a:bodyPr wrap="square">
            <a:spAutoFit/>
          </a:bodyPr>
          <a:lstStyle/>
          <a:p>
            <a:pPr marL="355600" indent="-355600">
              <a:buClr>
                <a:srgbClr val="C00000"/>
              </a:buClr>
              <a:buSzPct val="68000"/>
              <a:buFont typeface="Arial" panose="020B0604020202020204" pitchFamily="34" charset="0"/>
              <a:buChar char="►"/>
              <a:tabLst>
                <a:tab pos="722313" algn="l"/>
              </a:tabLst>
            </a:pPr>
            <a:r>
              <a:rPr lang="en-US" sz="2000" dirty="0" smtClean="0"/>
              <a:t>For P3, you have to create the game (or part of it, something that is playable and has features such as high score, or progression within the game). You are not expected to be a great games created, yet, but you are expected to make an effort to make a form of the game.</a:t>
            </a:r>
          </a:p>
          <a:p>
            <a:pPr>
              <a:buClr>
                <a:srgbClr val="C00000"/>
              </a:buClr>
              <a:buSzPct val="68000"/>
              <a:tabLst>
                <a:tab pos="722313" algn="l"/>
              </a:tabLst>
            </a:pPr>
            <a:r>
              <a:rPr lang="en-US" sz="2000" b="1" dirty="0" smtClean="0">
                <a:solidFill>
                  <a:srgbClr val="FF0000"/>
                </a:solidFill>
              </a:rPr>
              <a:t>P3.1 – Task 01 - </a:t>
            </a:r>
            <a:r>
              <a:rPr lang="en-US" sz="2000" dirty="0" smtClean="0">
                <a:solidFill>
                  <a:srgbClr val="FF0000"/>
                </a:solidFill>
              </a:rPr>
              <a:t>Select </a:t>
            </a:r>
            <a:r>
              <a:rPr lang="en-US" sz="2000" dirty="0">
                <a:solidFill>
                  <a:srgbClr val="FF0000"/>
                </a:solidFill>
              </a:rPr>
              <a:t>software for game </a:t>
            </a:r>
            <a:r>
              <a:rPr lang="en-US" sz="2000" dirty="0" smtClean="0">
                <a:solidFill>
                  <a:srgbClr val="FF0000"/>
                </a:solidFill>
              </a:rPr>
              <a:t>development and construct a working version of the game specified in LO2 designs.</a:t>
            </a:r>
            <a:endParaRPr lang="en-US" sz="2000" dirty="0">
              <a:solidFill>
                <a:srgbClr val="FF0000"/>
              </a:solidFill>
            </a:endParaRPr>
          </a:p>
          <a:p>
            <a:pPr marL="355600" indent="-355600">
              <a:buClr>
                <a:srgbClr val="C00000"/>
              </a:buClr>
              <a:buSzPct val="68000"/>
              <a:buFont typeface="Arial" panose="020B0604020202020204" pitchFamily="34" charset="0"/>
              <a:buChar char="►"/>
              <a:tabLst>
                <a:tab pos="722313" algn="l"/>
              </a:tabLst>
            </a:pPr>
            <a:r>
              <a:rPr lang="en-US" sz="2000" dirty="0" smtClean="0"/>
              <a:t>For this you will need to go into one of the following programs, use a template and start to create a working level of the game. This will be difficult, there will be a learning curve and you may need to go to YouTube to get guides on how to do this as it will not be logical. Use </a:t>
            </a:r>
            <a:r>
              <a:rPr lang="en-US" sz="2000" dirty="0" err="1" smtClean="0"/>
              <a:t>ccYouTube</a:t>
            </a:r>
            <a:r>
              <a:rPr lang="en-US" sz="2000" dirty="0" smtClean="0"/>
              <a:t> or get your teacher to download an appropriate guide to making a game.</a:t>
            </a:r>
          </a:p>
          <a:p>
            <a:pPr marL="355600" indent="-355600">
              <a:buClr>
                <a:srgbClr val="C00000"/>
              </a:buClr>
              <a:buSzPct val="68000"/>
              <a:buFont typeface="Arial" panose="020B0604020202020204" pitchFamily="34" charset="0"/>
              <a:buChar char="►"/>
              <a:tabLst>
                <a:tab pos="722313" algn="l"/>
              </a:tabLst>
            </a:pPr>
            <a:r>
              <a:rPr lang="en-US" sz="2000" dirty="0" smtClean="0"/>
              <a:t>The game will need to be similar in many ways to your planning in LO2, anything that does not, you will have to justify at a later stage in this unit.</a:t>
            </a:r>
          </a:p>
          <a:p>
            <a:pPr marL="812800" lvl="1" indent="-355600">
              <a:buClr>
                <a:srgbClr val="C00000"/>
              </a:buClr>
              <a:buSzPct val="68000"/>
              <a:buFont typeface="Arial" panose="020B0604020202020204" pitchFamily="34" charset="0"/>
              <a:buChar char="►"/>
              <a:tabLst>
                <a:tab pos="722313" algn="l"/>
              </a:tabLst>
            </a:pPr>
            <a:r>
              <a:rPr lang="en-US" sz="2000" dirty="0" smtClean="0">
                <a:hlinkClick r:id="rId3"/>
              </a:rPr>
              <a:t>Construct </a:t>
            </a:r>
            <a:r>
              <a:rPr lang="en-US" sz="2000" dirty="0">
                <a:hlinkClick r:id="rId3"/>
              </a:rPr>
              <a:t>2</a:t>
            </a:r>
            <a:endParaRPr lang="en-US" sz="2000" dirty="0"/>
          </a:p>
          <a:p>
            <a:pPr marL="812800" lvl="1" indent="-355600">
              <a:buClr>
                <a:srgbClr val="C00000"/>
              </a:buClr>
              <a:buSzPct val="68000"/>
              <a:buFont typeface="Arial" panose="020B0604020202020204" pitchFamily="34" charset="0"/>
              <a:buChar char="►"/>
              <a:tabLst>
                <a:tab pos="722313" algn="l"/>
              </a:tabLst>
            </a:pPr>
            <a:r>
              <a:rPr lang="en-US" sz="2000" dirty="0">
                <a:hlinkClick r:id="rId4"/>
              </a:rPr>
              <a:t>Game Guru</a:t>
            </a:r>
            <a:endParaRPr lang="en-US" sz="2000" dirty="0"/>
          </a:p>
          <a:p>
            <a:pPr marL="812800" lvl="1" indent="-355600">
              <a:buClr>
                <a:srgbClr val="C00000"/>
              </a:buClr>
              <a:buSzPct val="68000"/>
              <a:buFont typeface="Arial" panose="020B0604020202020204" pitchFamily="34" charset="0"/>
              <a:buChar char="►"/>
              <a:tabLst>
                <a:tab pos="722313" algn="l"/>
              </a:tabLst>
            </a:pPr>
            <a:r>
              <a:rPr lang="en-US" sz="2000" dirty="0">
                <a:hlinkClick r:id="rId5"/>
              </a:rPr>
              <a:t>Play My Code</a:t>
            </a:r>
            <a:endParaRPr lang="en-US" sz="2000" dirty="0"/>
          </a:p>
          <a:p>
            <a:pPr marL="812800" lvl="1" indent="-355600">
              <a:buClr>
                <a:srgbClr val="C00000"/>
              </a:buClr>
              <a:buSzPct val="68000"/>
              <a:buFont typeface="Arial" panose="020B0604020202020204" pitchFamily="34" charset="0"/>
              <a:buChar char="►"/>
              <a:tabLst>
                <a:tab pos="722313" algn="l"/>
              </a:tabLst>
            </a:pPr>
            <a:r>
              <a:rPr lang="en-US" sz="2000" dirty="0">
                <a:hlinkClick r:id="rId6"/>
              </a:rPr>
              <a:t>GameMaker</a:t>
            </a:r>
            <a:endParaRPr lang="en-US" sz="2000" dirty="0"/>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sz="3600" dirty="0" smtClean="0"/>
              <a:t>P3.1 – Create the Game</a:t>
            </a:r>
            <a:endParaRPr lang="en-GB" sz="3200" dirty="0" smtClean="0"/>
          </a:p>
        </p:txBody>
      </p:sp>
    </p:spTree>
    <p:extLst>
      <p:ext uri="{BB962C8B-B14F-4D97-AF65-F5344CB8AC3E}">
        <p14:creationId xmlns:p14="http://schemas.microsoft.com/office/powerpoint/2010/main" val="3035209434"/>
      </p:ext>
    </p:extLst>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9511" y="1046341"/>
            <a:ext cx="8712969" cy="5847755"/>
          </a:xfrm>
          <a:prstGeom prst="rect">
            <a:avLst/>
          </a:prstGeom>
        </p:spPr>
        <p:txBody>
          <a:bodyPr wrap="square">
            <a:spAutoFit/>
          </a:bodyPr>
          <a:lstStyle/>
          <a:p>
            <a:pPr marL="355600" indent="-355600">
              <a:buClr>
                <a:srgbClr val="C00000"/>
              </a:buClr>
              <a:buSzPct val="68000"/>
              <a:buFont typeface="Arial" panose="020B0604020202020204" pitchFamily="34" charset="0"/>
              <a:buChar char="►"/>
              <a:tabLst>
                <a:tab pos="722313" algn="l"/>
              </a:tabLst>
            </a:pPr>
            <a:r>
              <a:rPr lang="en-US" sz="1700" dirty="0" smtClean="0"/>
              <a:t>For </a:t>
            </a:r>
            <a:r>
              <a:rPr lang="en-US" sz="1700" b="1" dirty="0" smtClean="0"/>
              <a:t>M2</a:t>
            </a:r>
            <a:r>
              <a:rPr lang="en-US" sz="1700" dirty="0" smtClean="0"/>
              <a:t> you must </a:t>
            </a:r>
            <a:r>
              <a:rPr lang="en-US" sz="1700" dirty="0"/>
              <a:t>produce a test plan for the game against an agree set of test criteria to test the functionality of the game. The evidence will be the fully completed test plan</a:t>
            </a:r>
            <a:r>
              <a:rPr lang="en-US" sz="1700" dirty="0" smtClean="0"/>
              <a:t>.</a:t>
            </a:r>
          </a:p>
          <a:p>
            <a:pPr>
              <a:buClr>
                <a:srgbClr val="C00000"/>
              </a:buClr>
              <a:buSzPct val="68000"/>
              <a:tabLst>
                <a:tab pos="722313" algn="l"/>
              </a:tabLst>
            </a:pPr>
            <a:r>
              <a:rPr lang="en-US" sz="1700" b="1" dirty="0" smtClean="0">
                <a:solidFill>
                  <a:srgbClr val="FF0000"/>
                </a:solidFill>
              </a:rPr>
              <a:t>M2.1 – Task 02 – </a:t>
            </a:r>
            <a:r>
              <a:rPr lang="en-US" sz="1700" dirty="0" smtClean="0">
                <a:solidFill>
                  <a:srgbClr val="FF0000"/>
                </a:solidFill>
              </a:rPr>
              <a:t>Agree with your client on the criteria for testing by producing a test plan that tests the </a:t>
            </a:r>
            <a:r>
              <a:rPr lang="en-US" sz="1700" dirty="0">
                <a:solidFill>
                  <a:srgbClr val="FF0000"/>
                </a:solidFill>
              </a:rPr>
              <a:t>functionality of the </a:t>
            </a:r>
            <a:r>
              <a:rPr lang="en-US" sz="1700" dirty="0" smtClean="0">
                <a:solidFill>
                  <a:srgbClr val="FF0000"/>
                </a:solidFill>
              </a:rPr>
              <a:t>game.</a:t>
            </a:r>
            <a:endParaRPr lang="en-US" sz="1700" dirty="0">
              <a:solidFill>
                <a:srgbClr val="FF0000"/>
              </a:solidFill>
            </a:endParaRPr>
          </a:p>
          <a:p>
            <a:pPr marL="812800" lvl="1" indent="-355600">
              <a:buClr>
                <a:srgbClr val="C00000"/>
              </a:buClr>
              <a:buSzPct val="68000"/>
              <a:buFont typeface="Arial" panose="020B0604020202020204" pitchFamily="34" charset="0"/>
              <a:buChar char="►"/>
              <a:tabLst>
                <a:tab pos="722313" algn="l"/>
              </a:tabLst>
            </a:pPr>
            <a:r>
              <a:rPr lang="en-US" sz="1700" dirty="0"/>
              <a:t>test number</a:t>
            </a:r>
          </a:p>
          <a:p>
            <a:pPr marL="812800" lvl="1" indent="-355600">
              <a:buClr>
                <a:srgbClr val="C00000"/>
              </a:buClr>
              <a:buSzPct val="68000"/>
              <a:buFont typeface="Arial" panose="020B0604020202020204" pitchFamily="34" charset="0"/>
              <a:buChar char="►"/>
              <a:tabLst>
                <a:tab pos="722313" algn="l"/>
              </a:tabLst>
            </a:pPr>
            <a:r>
              <a:rPr lang="en-US" sz="1700" dirty="0"/>
              <a:t>date</a:t>
            </a:r>
          </a:p>
          <a:p>
            <a:pPr marL="812800" lvl="1" indent="-355600">
              <a:buClr>
                <a:srgbClr val="C00000"/>
              </a:buClr>
              <a:buSzPct val="68000"/>
              <a:buFont typeface="Arial" panose="020B0604020202020204" pitchFamily="34" charset="0"/>
              <a:buChar char="►"/>
              <a:tabLst>
                <a:tab pos="722313" algn="l"/>
              </a:tabLst>
            </a:pPr>
            <a:r>
              <a:rPr lang="en-US" sz="1700" dirty="0"/>
              <a:t>expected result</a:t>
            </a:r>
          </a:p>
          <a:p>
            <a:pPr marL="812800" lvl="1" indent="-355600">
              <a:buClr>
                <a:srgbClr val="C00000"/>
              </a:buClr>
              <a:buSzPct val="68000"/>
              <a:buFont typeface="Arial" panose="020B0604020202020204" pitchFamily="34" charset="0"/>
              <a:buChar char="►"/>
              <a:tabLst>
                <a:tab pos="722313" algn="l"/>
              </a:tabLst>
            </a:pPr>
            <a:r>
              <a:rPr lang="en-US" sz="1700" dirty="0"/>
              <a:t>actual result</a:t>
            </a:r>
          </a:p>
          <a:p>
            <a:pPr marL="812800" lvl="1" indent="-355600">
              <a:buClr>
                <a:srgbClr val="C00000"/>
              </a:buClr>
              <a:buSzPct val="68000"/>
              <a:buFont typeface="Arial" panose="020B0604020202020204" pitchFamily="34" charset="0"/>
              <a:buChar char="►"/>
              <a:tabLst>
                <a:tab pos="722313" algn="l"/>
              </a:tabLst>
            </a:pPr>
            <a:r>
              <a:rPr lang="en-US" sz="1700" dirty="0"/>
              <a:t>corrective </a:t>
            </a:r>
            <a:r>
              <a:rPr lang="en-US" sz="1700" dirty="0" smtClean="0"/>
              <a:t>action</a:t>
            </a:r>
          </a:p>
          <a:p>
            <a:pPr marL="812800" lvl="1" indent="-355600">
              <a:buClr>
                <a:srgbClr val="C00000"/>
              </a:buClr>
              <a:buSzPct val="68000"/>
              <a:buFont typeface="Arial" panose="020B0604020202020204" pitchFamily="34" charset="0"/>
              <a:buChar char="►"/>
              <a:tabLst>
                <a:tab pos="722313" algn="l"/>
              </a:tabLst>
            </a:pPr>
            <a:endParaRPr lang="en-US" sz="1400" dirty="0" smtClean="0"/>
          </a:p>
          <a:p>
            <a:pPr marL="812800" lvl="1" indent="-355600">
              <a:buClr>
                <a:srgbClr val="C00000"/>
              </a:buClr>
              <a:buSzPct val="68000"/>
              <a:buFont typeface="Arial" panose="020B0604020202020204" pitchFamily="34" charset="0"/>
              <a:buChar char="►"/>
              <a:tabLst>
                <a:tab pos="722313" algn="l"/>
              </a:tabLst>
            </a:pPr>
            <a:endParaRPr lang="en-US" sz="1700" dirty="0"/>
          </a:p>
          <a:p>
            <a:pPr lvl="1">
              <a:buClr>
                <a:srgbClr val="C00000"/>
              </a:buClr>
              <a:buSzPct val="68000"/>
              <a:tabLst>
                <a:tab pos="722313" algn="l"/>
              </a:tabLst>
            </a:pPr>
            <a:endParaRPr lang="en-US" sz="1700" dirty="0"/>
          </a:p>
          <a:p>
            <a:pPr marL="355600" indent="-355600">
              <a:buClr>
                <a:srgbClr val="C00000"/>
              </a:buClr>
              <a:buSzPct val="68000"/>
              <a:buFont typeface="Arial" panose="020B0604020202020204" pitchFamily="34" charset="0"/>
              <a:buChar char="►"/>
              <a:tabLst>
                <a:tab pos="722313" algn="l"/>
              </a:tabLst>
            </a:pPr>
            <a:r>
              <a:rPr lang="en-US" sz="1700" dirty="0" smtClean="0"/>
              <a:t>Tests need to cover the following criteria:</a:t>
            </a:r>
          </a:p>
          <a:p>
            <a:pPr marL="812800" lvl="1" indent="-355600">
              <a:buClr>
                <a:srgbClr val="C00000"/>
              </a:buClr>
              <a:buSzPct val="68000"/>
              <a:buFont typeface="Arial" panose="020B0604020202020204" pitchFamily="34" charset="0"/>
              <a:buChar char="►"/>
              <a:tabLst>
                <a:tab pos="722313" algn="l"/>
              </a:tabLst>
            </a:pPr>
            <a:r>
              <a:rPr lang="en-US" sz="1700" dirty="0" smtClean="0"/>
              <a:t>testing </a:t>
            </a:r>
            <a:r>
              <a:rPr lang="en-US" sz="1700" dirty="0"/>
              <a:t>against the design</a:t>
            </a:r>
          </a:p>
          <a:p>
            <a:pPr marL="812800" lvl="1" indent="-355600">
              <a:buClr>
                <a:srgbClr val="C00000"/>
              </a:buClr>
              <a:buSzPct val="68000"/>
              <a:buFont typeface="Arial" panose="020B0604020202020204" pitchFamily="34" charset="0"/>
              <a:buChar char="►"/>
              <a:tabLst>
                <a:tab pos="722313" algn="l"/>
              </a:tabLst>
            </a:pPr>
            <a:r>
              <a:rPr lang="en-US" sz="1700" dirty="0"/>
              <a:t>progression</a:t>
            </a:r>
          </a:p>
          <a:p>
            <a:pPr marL="812800" lvl="1" indent="-355600">
              <a:buClr>
                <a:srgbClr val="C00000"/>
              </a:buClr>
              <a:buSzPct val="68000"/>
              <a:buFont typeface="Arial" panose="020B0604020202020204" pitchFamily="34" charset="0"/>
              <a:buChar char="►"/>
              <a:tabLst>
                <a:tab pos="722313" algn="l"/>
              </a:tabLst>
            </a:pPr>
            <a:r>
              <a:rPr lang="en-US" sz="1700" dirty="0"/>
              <a:t>scoring</a:t>
            </a:r>
          </a:p>
          <a:p>
            <a:pPr marL="812800" lvl="1" indent="-355600">
              <a:buClr>
                <a:srgbClr val="C00000"/>
              </a:buClr>
              <a:buSzPct val="68000"/>
              <a:buFont typeface="Arial" panose="020B0604020202020204" pitchFamily="34" charset="0"/>
              <a:buChar char="►"/>
              <a:tabLst>
                <a:tab pos="722313" algn="l"/>
              </a:tabLst>
            </a:pPr>
            <a:r>
              <a:rPr lang="en-US" sz="1700" dirty="0"/>
              <a:t>error messages</a:t>
            </a:r>
          </a:p>
          <a:p>
            <a:pPr marL="812800" lvl="1" indent="-355600">
              <a:buClr>
                <a:srgbClr val="C00000"/>
              </a:buClr>
              <a:buSzPct val="68000"/>
              <a:buFont typeface="Arial" panose="020B0604020202020204" pitchFamily="34" charset="0"/>
              <a:buChar char="►"/>
              <a:tabLst>
                <a:tab pos="722313" algn="l"/>
              </a:tabLst>
            </a:pPr>
            <a:r>
              <a:rPr lang="en-US" sz="1700" dirty="0"/>
              <a:t>gather feedback on the functionality of the game</a:t>
            </a:r>
          </a:p>
          <a:p>
            <a:pPr>
              <a:buClr>
                <a:srgbClr val="C00000"/>
              </a:buClr>
              <a:buSzPct val="68000"/>
              <a:tabLst>
                <a:tab pos="722313" algn="l"/>
              </a:tabLst>
            </a:pPr>
            <a:r>
              <a:rPr lang="en-US" sz="1700" b="1" dirty="0">
                <a:solidFill>
                  <a:srgbClr val="FF0000"/>
                </a:solidFill>
              </a:rPr>
              <a:t>M2.1 – Task </a:t>
            </a:r>
            <a:r>
              <a:rPr lang="en-US" sz="1700" b="1" dirty="0" smtClean="0">
                <a:solidFill>
                  <a:srgbClr val="FF0000"/>
                </a:solidFill>
              </a:rPr>
              <a:t>03 </a:t>
            </a:r>
            <a:r>
              <a:rPr lang="en-US" sz="1700" b="1" dirty="0">
                <a:solidFill>
                  <a:srgbClr val="FF0000"/>
                </a:solidFill>
              </a:rPr>
              <a:t>- </a:t>
            </a:r>
            <a:r>
              <a:rPr lang="en-US" sz="1700" dirty="0">
                <a:solidFill>
                  <a:srgbClr val="FF0000"/>
                </a:solidFill>
              </a:rPr>
              <a:t>Test the functionality of the game.</a:t>
            </a:r>
          </a:p>
          <a:p>
            <a:pPr marL="355600" indent="-355600">
              <a:buClr>
                <a:srgbClr val="C00000"/>
              </a:buClr>
              <a:buSzPct val="68000"/>
              <a:buFont typeface="Arial" panose="020B0604020202020204" pitchFamily="34" charset="0"/>
              <a:buChar char="►"/>
              <a:tabLst>
                <a:tab pos="722313" algn="l"/>
              </a:tabLst>
            </a:pPr>
            <a:r>
              <a:rPr lang="en-US" sz="1700" dirty="0" smtClean="0"/>
              <a:t>Carry out the tests on the completed game, a test must be done of each criteria with evidence to show the test, and the resolution of faults.</a:t>
            </a:r>
            <a:endParaRPr lang="en-US" sz="1700" dirty="0"/>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sz="3600" dirty="0" smtClean="0"/>
              <a:t>M2.1 – Create the Game</a:t>
            </a:r>
            <a:endParaRPr lang="en-GB" sz="3200" dirty="0" smtClean="0"/>
          </a:p>
        </p:txBody>
      </p:sp>
      <p:graphicFrame>
        <p:nvGraphicFramePr>
          <p:cNvPr id="2" name="Table 1"/>
          <p:cNvGraphicFramePr>
            <a:graphicFrameLocks noGrp="1"/>
          </p:cNvGraphicFramePr>
          <p:nvPr>
            <p:extLst>
              <p:ext uri="{D42A27DB-BD31-4B8C-83A1-F6EECF244321}">
                <p14:modId xmlns:p14="http://schemas.microsoft.com/office/powerpoint/2010/main" val="1548976175"/>
              </p:ext>
            </p:extLst>
          </p:nvPr>
        </p:nvGraphicFramePr>
        <p:xfrm>
          <a:off x="251518" y="3766552"/>
          <a:ext cx="8640960" cy="670560"/>
        </p:xfrm>
        <a:graphic>
          <a:graphicData uri="http://schemas.openxmlformats.org/drawingml/2006/table">
            <a:tbl>
              <a:tblPr firstRow="1" bandRow="1">
                <a:tableStyleId>{5C22544A-7EE6-4342-B048-85BDC9FD1C3A}</a:tableStyleId>
              </a:tblPr>
              <a:tblGrid>
                <a:gridCol w="1440160"/>
                <a:gridCol w="864098"/>
                <a:gridCol w="1872208"/>
                <a:gridCol w="1512168"/>
                <a:gridCol w="1872208"/>
                <a:gridCol w="1080118"/>
              </a:tblGrid>
              <a:tr h="263272">
                <a:tc>
                  <a:txBody>
                    <a:bodyPr/>
                    <a:lstStyle/>
                    <a:p>
                      <a:r>
                        <a:rPr lang="en-IE" sz="1600" dirty="0" smtClean="0">
                          <a:latin typeface="Arial" panose="020B0604020202020204" pitchFamily="34" charset="0"/>
                          <a:cs typeface="Arial" panose="020B0604020202020204" pitchFamily="34" charset="0"/>
                        </a:rPr>
                        <a:t>Test Number</a:t>
                      </a:r>
                      <a:endParaRPr lang="en-GB" sz="1600" dirty="0">
                        <a:latin typeface="Arial" panose="020B0604020202020204" pitchFamily="34" charset="0"/>
                        <a:cs typeface="Arial" panose="020B0604020202020204" pitchFamily="34" charset="0"/>
                      </a:endParaRPr>
                    </a:p>
                  </a:txBody>
                  <a:tcPr/>
                </a:tc>
                <a:tc>
                  <a:txBody>
                    <a:bodyPr/>
                    <a:lstStyle/>
                    <a:p>
                      <a:r>
                        <a:rPr lang="en-IE" sz="1600" dirty="0" smtClean="0">
                          <a:latin typeface="Arial" panose="020B0604020202020204" pitchFamily="34" charset="0"/>
                          <a:cs typeface="Arial" panose="020B0604020202020204" pitchFamily="34" charset="0"/>
                        </a:rPr>
                        <a:t>Date</a:t>
                      </a:r>
                      <a:endParaRPr lang="en-GB" sz="1600" dirty="0">
                        <a:latin typeface="Arial" panose="020B0604020202020204" pitchFamily="34" charset="0"/>
                        <a:cs typeface="Arial" panose="020B0604020202020204" pitchFamily="34" charset="0"/>
                      </a:endParaRPr>
                    </a:p>
                  </a:txBody>
                  <a:tcPr/>
                </a:tc>
                <a:tc>
                  <a:txBody>
                    <a:bodyPr/>
                    <a:lstStyle/>
                    <a:p>
                      <a:r>
                        <a:rPr lang="en-IE" sz="1600" dirty="0" smtClean="0">
                          <a:latin typeface="Arial" panose="020B0604020202020204" pitchFamily="34" charset="0"/>
                          <a:cs typeface="Arial" panose="020B0604020202020204" pitchFamily="34" charset="0"/>
                        </a:rPr>
                        <a:t>Expected Result</a:t>
                      </a:r>
                      <a:endParaRPr lang="en-GB" sz="1600" dirty="0">
                        <a:latin typeface="Arial" panose="020B0604020202020204" pitchFamily="34" charset="0"/>
                        <a:cs typeface="Arial" panose="020B0604020202020204" pitchFamily="34" charset="0"/>
                      </a:endParaRPr>
                    </a:p>
                  </a:txBody>
                  <a:tcPr/>
                </a:tc>
                <a:tc>
                  <a:txBody>
                    <a:bodyPr/>
                    <a:lstStyle/>
                    <a:p>
                      <a:r>
                        <a:rPr lang="en-IE" sz="1600" dirty="0" smtClean="0">
                          <a:latin typeface="Arial" panose="020B0604020202020204" pitchFamily="34" charset="0"/>
                          <a:cs typeface="Arial" panose="020B0604020202020204" pitchFamily="34" charset="0"/>
                        </a:rPr>
                        <a:t>Actual</a:t>
                      </a:r>
                      <a:r>
                        <a:rPr lang="en-IE" sz="1600" baseline="0" dirty="0" smtClean="0">
                          <a:latin typeface="Arial" panose="020B0604020202020204" pitchFamily="34" charset="0"/>
                          <a:cs typeface="Arial" panose="020B0604020202020204" pitchFamily="34" charset="0"/>
                        </a:rPr>
                        <a:t> Result</a:t>
                      </a:r>
                      <a:endParaRPr lang="en-GB" sz="1600" dirty="0">
                        <a:latin typeface="Arial" panose="020B0604020202020204" pitchFamily="34" charset="0"/>
                        <a:cs typeface="Arial" panose="020B0604020202020204" pitchFamily="34" charset="0"/>
                      </a:endParaRPr>
                    </a:p>
                  </a:txBody>
                  <a:tcPr/>
                </a:tc>
                <a:tc>
                  <a:txBody>
                    <a:bodyPr/>
                    <a:lstStyle/>
                    <a:p>
                      <a:r>
                        <a:rPr lang="en-IE" sz="1600" dirty="0" smtClean="0">
                          <a:latin typeface="Arial" panose="020B0604020202020204" pitchFamily="34" charset="0"/>
                          <a:cs typeface="Arial" panose="020B0604020202020204" pitchFamily="34" charset="0"/>
                        </a:rPr>
                        <a:t>Corrective Action</a:t>
                      </a:r>
                      <a:endParaRPr lang="en-GB" sz="1600" dirty="0">
                        <a:latin typeface="Arial" panose="020B0604020202020204" pitchFamily="34" charset="0"/>
                        <a:cs typeface="Arial" panose="020B0604020202020204" pitchFamily="34" charset="0"/>
                      </a:endParaRPr>
                    </a:p>
                  </a:txBody>
                  <a:tcPr/>
                </a:tc>
                <a:tc>
                  <a:txBody>
                    <a:bodyPr/>
                    <a:lstStyle/>
                    <a:p>
                      <a:r>
                        <a:rPr lang="en-IE" sz="1600" dirty="0" smtClean="0">
                          <a:latin typeface="Arial" panose="020B0604020202020204" pitchFamily="34" charset="0"/>
                          <a:cs typeface="Arial" panose="020B0604020202020204" pitchFamily="34" charset="0"/>
                        </a:rPr>
                        <a:t>Evidence</a:t>
                      </a:r>
                      <a:endParaRPr lang="en-GB" sz="1600" dirty="0">
                        <a:latin typeface="Arial" panose="020B0604020202020204" pitchFamily="34" charset="0"/>
                        <a:cs typeface="Arial" panose="020B0604020202020204" pitchFamily="34" charset="0"/>
                      </a:endParaRPr>
                    </a:p>
                  </a:txBody>
                  <a:tcPr/>
                </a:tc>
              </a:tr>
              <a:tr h="263272">
                <a:tc>
                  <a:txBody>
                    <a:bodyPr/>
                    <a:lstStyle/>
                    <a:p>
                      <a:endParaRPr lang="en-GB" sz="1600">
                        <a:latin typeface="Arial" panose="020B0604020202020204" pitchFamily="34" charset="0"/>
                        <a:cs typeface="Arial" panose="020B0604020202020204" pitchFamily="34" charset="0"/>
                      </a:endParaRPr>
                    </a:p>
                  </a:txBody>
                  <a:tcPr/>
                </a:tc>
                <a:tc>
                  <a:txBody>
                    <a:bodyPr/>
                    <a:lstStyle/>
                    <a:p>
                      <a:endParaRPr lang="en-GB" sz="1600">
                        <a:latin typeface="Arial" panose="020B0604020202020204" pitchFamily="34" charset="0"/>
                        <a:cs typeface="Arial" panose="020B0604020202020204" pitchFamily="34" charset="0"/>
                      </a:endParaRPr>
                    </a:p>
                  </a:txBody>
                  <a:tcPr/>
                </a:tc>
                <a:tc>
                  <a:txBody>
                    <a:bodyPr/>
                    <a:lstStyle/>
                    <a:p>
                      <a:endParaRPr lang="en-GB" sz="1600">
                        <a:latin typeface="Arial" panose="020B0604020202020204" pitchFamily="34" charset="0"/>
                        <a:cs typeface="Arial" panose="020B0604020202020204" pitchFamily="34" charset="0"/>
                      </a:endParaRPr>
                    </a:p>
                  </a:txBody>
                  <a:tcPr/>
                </a:tc>
                <a:tc>
                  <a:txBody>
                    <a:bodyPr/>
                    <a:lstStyle/>
                    <a:p>
                      <a:endParaRPr lang="en-GB" sz="1600">
                        <a:latin typeface="Arial" panose="020B0604020202020204" pitchFamily="34" charset="0"/>
                        <a:cs typeface="Arial" panose="020B0604020202020204" pitchFamily="34" charset="0"/>
                      </a:endParaRPr>
                    </a:p>
                  </a:txBody>
                  <a:tcPr/>
                </a:tc>
                <a:tc>
                  <a:txBody>
                    <a:bodyPr/>
                    <a:lstStyle/>
                    <a:p>
                      <a:endParaRPr lang="en-GB" sz="1600">
                        <a:latin typeface="Arial" panose="020B0604020202020204" pitchFamily="34" charset="0"/>
                        <a:cs typeface="Arial" panose="020B0604020202020204" pitchFamily="34" charset="0"/>
                      </a:endParaRPr>
                    </a:p>
                  </a:txBody>
                  <a:tcPr/>
                </a:tc>
                <a:tc>
                  <a:txBody>
                    <a:bodyPr/>
                    <a:lstStyle/>
                    <a:p>
                      <a:endParaRPr lang="en-GB" sz="1600"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3182474663"/>
      </p:ext>
    </p:extLst>
  </p:cSld>
  <p:clrMapOvr>
    <a:masterClrMapping/>
  </p:clrMapOvr>
  <p:transition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9511" y="1046341"/>
            <a:ext cx="8712969" cy="5847755"/>
          </a:xfrm>
          <a:prstGeom prst="rect">
            <a:avLst/>
          </a:prstGeom>
        </p:spPr>
        <p:txBody>
          <a:bodyPr wrap="square">
            <a:spAutoFit/>
          </a:bodyPr>
          <a:lstStyle/>
          <a:p>
            <a:pPr marL="268288" indent="-268288">
              <a:buClr>
                <a:srgbClr val="C00000"/>
              </a:buClr>
              <a:buSzPct val="68000"/>
              <a:buFont typeface="Arial" panose="020B0604020202020204" pitchFamily="34" charset="0"/>
              <a:buChar char="►"/>
              <a:tabLst>
                <a:tab pos="722313" algn="l"/>
              </a:tabLst>
            </a:pPr>
            <a:r>
              <a:rPr lang="en-US" sz="1680" dirty="0" smtClean="0"/>
              <a:t>For </a:t>
            </a:r>
            <a:r>
              <a:rPr lang="en-US" sz="1680" b="1" dirty="0" smtClean="0"/>
              <a:t>D1</a:t>
            </a:r>
            <a:r>
              <a:rPr lang="en-US" sz="1680" dirty="0" smtClean="0"/>
              <a:t>, </a:t>
            </a:r>
            <a:r>
              <a:rPr lang="en-US" sz="1680" dirty="0" smtClean="0"/>
              <a:t>you </a:t>
            </a:r>
            <a:r>
              <a:rPr lang="en-US" sz="1680" dirty="0"/>
              <a:t>are required to evaluate the game </a:t>
            </a:r>
            <a:r>
              <a:rPr lang="en-US" sz="1680" dirty="0" smtClean="0"/>
              <a:t>you </a:t>
            </a:r>
            <a:r>
              <a:rPr lang="en-US" sz="1680" dirty="0"/>
              <a:t>have created against the original design specification. This evaluation should consider different perspectives and </a:t>
            </a:r>
            <a:r>
              <a:rPr lang="en-US" sz="1680" dirty="0" smtClean="0"/>
              <a:t>you need to </a:t>
            </a:r>
            <a:r>
              <a:rPr lang="en-US" sz="1680" dirty="0"/>
              <a:t>consider the list in the teaching content as a starting point</a:t>
            </a:r>
            <a:r>
              <a:rPr lang="en-US" sz="1680" dirty="0" smtClean="0"/>
              <a:t>.</a:t>
            </a:r>
          </a:p>
          <a:p>
            <a:pPr marL="268288" indent="-268288">
              <a:buClr>
                <a:srgbClr val="C00000"/>
              </a:buClr>
              <a:buSzPct val="68000"/>
              <a:buFont typeface="Arial" panose="020B0604020202020204" pitchFamily="34" charset="0"/>
              <a:buChar char="►"/>
              <a:tabLst>
                <a:tab pos="722313" algn="l"/>
              </a:tabLst>
            </a:pPr>
            <a:r>
              <a:rPr lang="en-US" sz="1680" dirty="0" smtClean="0"/>
              <a:t>For this you need to create a report that evaluates the finished product. It needs to include the following headings:</a:t>
            </a:r>
          </a:p>
          <a:p>
            <a:pPr marL="536575" lvl="1" indent="-285750">
              <a:buFont typeface="Wingdings" panose="05000000000000000000" pitchFamily="2" charset="2"/>
              <a:buChar char="§"/>
            </a:pPr>
            <a:r>
              <a:rPr lang="en-GB" sz="1680" b="1" dirty="0" smtClean="0"/>
              <a:t>Suitability </a:t>
            </a:r>
            <a:r>
              <a:rPr lang="en-GB" sz="1680" b="1" dirty="0"/>
              <a:t>for target </a:t>
            </a:r>
            <a:r>
              <a:rPr lang="en-GB" sz="1680" b="1" dirty="0" smtClean="0"/>
              <a:t>audience </a:t>
            </a:r>
            <a:r>
              <a:rPr lang="en-GB" sz="1680" dirty="0" smtClean="0"/>
              <a:t>– Based on what you have done, is the age of the audience right, would they be interested, are the graphics appropriate, is the skill level set right, is there something that would keep them coming back.</a:t>
            </a:r>
            <a:endParaRPr lang="en-GB" sz="1680" dirty="0"/>
          </a:p>
          <a:p>
            <a:pPr marL="536575" lvl="1" indent="-285750">
              <a:buFont typeface="Wingdings" panose="05000000000000000000" pitchFamily="2" charset="2"/>
              <a:buChar char="§"/>
            </a:pPr>
            <a:r>
              <a:rPr lang="en-GB" sz="1680" b="1" dirty="0" smtClean="0"/>
              <a:t>Level </a:t>
            </a:r>
            <a:r>
              <a:rPr lang="en-GB" sz="1680" b="1" dirty="0"/>
              <a:t>of </a:t>
            </a:r>
            <a:r>
              <a:rPr lang="en-GB" sz="1680" b="1" dirty="0" smtClean="0"/>
              <a:t>engagement </a:t>
            </a:r>
            <a:r>
              <a:rPr lang="en-GB" sz="1680" dirty="0" smtClean="0"/>
              <a:t>– Is there sounds, actions, challenge, are there high scores, competition, is the difficulty enough to be able to master after repetitive play.</a:t>
            </a:r>
            <a:endParaRPr lang="en-GB" sz="1680" dirty="0"/>
          </a:p>
          <a:p>
            <a:pPr marL="536575" lvl="1" indent="-285750">
              <a:buFont typeface="Wingdings" panose="05000000000000000000" pitchFamily="2" charset="2"/>
              <a:buChar char="§"/>
            </a:pPr>
            <a:r>
              <a:rPr lang="en-GB" sz="1680" b="1" dirty="0" smtClean="0"/>
              <a:t>Playability</a:t>
            </a:r>
            <a:r>
              <a:rPr lang="en-GB" sz="1680" dirty="0" smtClean="0"/>
              <a:t> – Is the game fun for the age of the audience, is there anything addictive in there to keep them playing, is there rewards for their playing.</a:t>
            </a:r>
            <a:endParaRPr lang="en-GB" sz="1680" dirty="0"/>
          </a:p>
          <a:p>
            <a:pPr marL="536575" lvl="1" indent="-285750">
              <a:buFont typeface="Wingdings" panose="05000000000000000000" pitchFamily="2" charset="2"/>
              <a:buChar char="§"/>
            </a:pPr>
            <a:r>
              <a:rPr lang="en-GB" sz="1680" b="1" dirty="0" smtClean="0"/>
              <a:t>Aesthetics</a:t>
            </a:r>
            <a:r>
              <a:rPr lang="en-GB" sz="1680" dirty="0" smtClean="0"/>
              <a:t> – Does it look good, are the colours bright enough or the content in keeping with the game. Is the control system easy to sue, the keys responsive enough. Is the physics of the game correct.</a:t>
            </a:r>
            <a:endParaRPr lang="en-GB" sz="1680" dirty="0"/>
          </a:p>
          <a:p>
            <a:pPr marL="536575" lvl="1" indent="-285750">
              <a:buFont typeface="Wingdings" panose="05000000000000000000" pitchFamily="2" charset="2"/>
              <a:buChar char="§"/>
            </a:pPr>
            <a:r>
              <a:rPr lang="en-GB" sz="1680" b="1" dirty="0" smtClean="0"/>
              <a:t>Extendibility</a:t>
            </a:r>
            <a:r>
              <a:rPr lang="en-GB" sz="1680" dirty="0" smtClean="0"/>
              <a:t> – What could be added, what are levels or characters could be gained, what way do you thing add-ons and upgrades could extend the life of the game in the form of levels, challenges, missions, vehicles, weapons etc.</a:t>
            </a:r>
            <a:endParaRPr lang="en-US" sz="1680" dirty="0"/>
          </a:p>
          <a:p>
            <a:pPr marL="285750" indent="-285750">
              <a:buClr>
                <a:srgbClr val="C00000"/>
              </a:buClr>
              <a:buSzPct val="68000"/>
              <a:buFont typeface="Arial" panose="020B0604020202020204" pitchFamily="34" charset="0"/>
              <a:buChar char="►"/>
              <a:tabLst>
                <a:tab pos="722313" algn="l"/>
              </a:tabLst>
            </a:pPr>
            <a:r>
              <a:rPr lang="en-US" sz="1680" dirty="0" smtClean="0"/>
              <a:t>The needs to be extensive and include examples from the game as evidence.</a:t>
            </a:r>
          </a:p>
          <a:p>
            <a:pPr>
              <a:buClr>
                <a:srgbClr val="C00000"/>
              </a:buClr>
              <a:buSzPct val="68000"/>
              <a:tabLst>
                <a:tab pos="722313" algn="l"/>
              </a:tabLst>
            </a:pPr>
            <a:r>
              <a:rPr lang="en-US" sz="1680" b="1" smtClean="0">
                <a:solidFill>
                  <a:srgbClr val="FF0000"/>
                </a:solidFill>
              </a:rPr>
              <a:t>D1.1 </a:t>
            </a:r>
            <a:r>
              <a:rPr lang="en-US" sz="1680" b="1" dirty="0" smtClean="0">
                <a:solidFill>
                  <a:srgbClr val="FF0000"/>
                </a:solidFill>
              </a:rPr>
              <a:t>– Task 04 - </a:t>
            </a:r>
            <a:r>
              <a:rPr lang="en-US" sz="1680" dirty="0" smtClean="0">
                <a:solidFill>
                  <a:srgbClr val="FF0000"/>
                </a:solidFill>
              </a:rPr>
              <a:t>Evaluate </a:t>
            </a:r>
            <a:r>
              <a:rPr lang="en-US" sz="1680" dirty="0">
                <a:solidFill>
                  <a:srgbClr val="FF0000"/>
                </a:solidFill>
              </a:rPr>
              <a:t>the game against the design </a:t>
            </a:r>
            <a:r>
              <a:rPr lang="en-US" sz="1680" dirty="0" smtClean="0">
                <a:solidFill>
                  <a:srgbClr val="FF0000"/>
                </a:solidFill>
              </a:rPr>
              <a:t>specification.</a:t>
            </a:r>
          </a:p>
          <a:p>
            <a:pPr marL="285750" indent="-285750">
              <a:buClr>
                <a:srgbClr val="C00000"/>
              </a:buClr>
              <a:buSzPct val="68000"/>
              <a:buFont typeface="Arial" panose="020B0604020202020204" pitchFamily="34" charset="0"/>
              <a:buChar char="►"/>
              <a:tabLst>
                <a:tab pos="722313" algn="l"/>
              </a:tabLst>
            </a:pPr>
            <a:r>
              <a:rPr lang="en-US" sz="1680" dirty="0" smtClean="0"/>
              <a:t>You also need to go back through your specification from LO2 and include content from it.</a:t>
            </a:r>
            <a:endParaRPr lang="en-US" sz="1680" dirty="0"/>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sz="3600" dirty="0" smtClean="0"/>
              <a:t>D2.1 – Evaluate the Game</a:t>
            </a:r>
            <a:endParaRPr lang="en-GB" sz="3200" dirty="0" smtClean="0"/>
          </a:p>
        </p:txBody>
      </p:sp>
    </p:spTree>
    <p:extLst>
      <p:ext uri="{BB962C8B-B14F-4D97-AF65-F5344CB8AC3E}">
        <p14:creationId xmlns:p14="http://schemas.microsoft.com/office/powerpoint/2010/main" val="3165733473"/>
      </p:ext>
    </p:extLst>
  </p:cSld>
  <p:clrMapOvr>
    <a:masterClrMapping/>
  </p:clrMapOvr>
  <p:transition advClick="0"/>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2&quot; unique_id=&quot;10045&quot;&gt;&lt;object type=&quot;3&quot; unique_id=&quot;10046&quot;&gt;&lt;property id=&quot;20148&quot; value=&quot;5&quot;/&gt;&lt;property id=&quot;20300&quot; value=&quot;Slide 1 - &amp;quot;Welcome&amp;quot;&quot;/&gt;&lt;property id=&quot;20307&quot; value=&quot;256&quot;/&gt;&lt;/object&gt;&lt;object type=&quot;3&quot; unique_id=&quot;10047&quot;&gt;&lt;property id=&quot;20148&quot; value=&quot;5&quot;/&gt;&lt;property id=&quot;20300&quot; value=&quot;Slide 2 - &amp;quot;Assignment Scenario&amp;quot;&quot;/&gt;&lt;property id=&quot;20307&quot; value=&quot;258&quot;/&gt;&lt;/object&gt;&lt;object type=&quot;3&quot; unique_id=&quot;10048&quot;&gt;&lt;property id=&quot;20148&quot; value=&quot;5&quot;/&gt;&lt;property id=&quot;20300&quot; value=&quot;Slide 3 - &amp;quot;Excel Sales Scenario&amp;quot;&quot;/&gt;&lt;property id=&quot;20307&quot; value=&quot;286&quot;/&gt;&lt;/object&gt;&lt;object type=&quot;3&quot; unique_id=&quot;10049&quot;&gt;&lt;property id=&quot;20148&quot; value=&quot;5&quot;/&gt;&lt;property id=&quot;20300&quot; value=&quot;Slide 4 - &amp;quot;Task 1 – Excel Sales Spreadsheet&amp;quot;&quot;/&gt;&lt;property id=&quot;20307&quot; value=&quot;287&quot;/&gt;&lt;/object&gt;&lt;object type=&quot;3&quot; unique_id=&quot;10050&quot;&gt;&lt;property id=&quot;20148&quot; value=&quot;5&quot;/&gt;&lt;property id=&quot;20300&quot; value=&quot;Slide 5 - &amp;quot;Task 2 – Excel Sales Spreadsheet&amp;quot;&quot;/&gt;&lt;property id=&quot;20307&quot; value=&quot;288&quot;/&gt;&lt;/object&gt;&lt;object type=&quot;3&quot; unique_id=&quot;10051&quot;&gt;&lt;property id=&quot;20148&quot; value=&quot;5&quot;/&gt;&lt;property id=&quot;20300&quot; value=&quot;Slide 6 - &amp;quot;Task 3 – Excel Sales Spreadsheet&amp;quot;&quot;/&gt;&lt;property id=&quot;20307&quot; value=&quot;289&quot;/&gt;&lt;/object&gt;&lt;object type=&quot;3&quot; unique_id=&quot;10052&quot;&gt;&lt;property id=&quot;20148&quot; value=&quot;5&quot;/&gt;&lt;property id=&quot;20300&quot; value=&quot;Slide 7 - &amp;quot;Task 4 – Excel Sales Spreadsheet&amp;quot;&quot;/&gt;&lt;property id=&quot;20307&quot; value=&quot;290&quot;/&gt;&lt;/object&gt;&lt;object type=&quot;3&quot; unique_id=&quot;10053&quot;&gt;&lt;property id=&quot;20148&quot; value=&quot;5&quot;/&gt;&lt;property id=&quot;20300&quot; value=&quot;Slide 8 - &amp;quot;Task 5 – Excel Sales Spreadsheet&amp;quot;&quot;/&gt;&lt;property id=&quot;20307&quot; value=&quot;291&quot;/&gt;&lt;/object&gt;&lt;object type=&quot;3&quot; unique_id=&quot;10054&quot;&gt;&lt;property id=&quot;20148&quot; value=&quot;5&quot;/&gt;&lt;property id=&quot;20300&quot; value=&quot;Slide 9 - &amp;quot;Task 6 – Excel Sales Spreadsheet&amp;quot;&quot;/&gt;&lt;property id=&quot;20307&quot; value=&quot;292&quot;/&gt;&lt;/object&gt;&lt;object type=&quot;3&quot; unique_id=&quot;10055&quot;&gt;&lt;property id=&quot;20148&quot; value=&quot;5&quot;/&gt;&lt;property id=&quot;20300&quot; value=&quot;Slide 10 - &amp;quot;Task 7 – Excel Sales Spreadsheet&amp;quot;&quot;/&gt;&lt;property id=&quot;20307&quot; value=&quot;294&quot;/&gt;&lt;/object&gt;&lt;object type=&quot;3&quot; unique_id=&quot;10056&quot;&gt;&lt;property id=&quot;20148&quot; value=&quot;5&quot;/&gt;&lt;property id=&quot;20300&quot; value=&quot;Slide 11 - &amp;quot;Task 8 – Excel Sales Spreadsheet&amp;quot;&quot;/&gt;&lt;property id=&quot;20307&quot; value=&quot;295&quot;/&gt;&lt;/object&gt;&lt;object type=&quot;3&quot; unique_id=&quot;10057&quot;&gt;&lt;property id=&quot;20148&quot; value=&quot;5&quot;/&gt;&lt;property id=&quot;20300&quot; value=&quot;Slide 12 - &amp;quot;Excel Tutorials – Click to View&amp;quot;&quot;/&gt;&lt;property id=&quot;20307&quot; value=&quot;332&quot;/&gt;&lt;/object&gt;&lt;object type=&quot;3&quot; unique_id=&quot;10058&quot;&gt;&lt;property id=&quot;20148&quot; value=&quot;5&quot;/&gt;&lt;property id=&quot;20300&quot; value=&quot;Slide 13 - &amp;quot;Excel Sales – Assessment (St/Ex/Ad)&amp;quot;&quot;/&gt;&lt;property id=&quot;20307&quot; value=&quot;297&quot;/&gt;&lt;/object&gt;&lt;object type=&quot;3&quot; unique_id=&quot;10059&quot;&gt;&lt;property id=&quot;20148&quot; value=&quot;5&quot;/&gt;&lt;property id=&quot;20300&quot; value=&quot;Slide 14 - &amp;quot;Excel Bookings Scenario&amp;quot;&quot;/&gt;&lt;property id=&quot;20307&quot; value=&quot;299&quot;/&gt;&lt;/object&gt;&lt;object type=&quot;3&quot; unique_id=&quot;10060&quot;&gt;&lt;property id=&quot;20148&quot; value=&quot;5&quot;/&gt;&lt;property id=&quot;20300&quot; value=&quot;Slide 15 - &amp;quot;Task 1 – Excel Bookings Spreadsheet&amp;quot;&quot;/&gt;&lt;property id=&quot;20307&quot; value=&quot;300&quot;/&gt;&lt;/object&gt;&lt;object type=&quot;3&quot; unique_id=&quot;10061&quot;&gt;&lt;property id=&quot;20148&quot; value=&quot;5&quot;/&gt;&lt;property id=&quot;20300&quot; value=&quot;Slide 16 - &amp;quot;Task 2 – Excel Bookings Spreadsheet&amp;quot;&quot;/&gt;&lt;property id=&quot;20307&quot; value=&quot;301&quot;/&gt;&lt;/object&gt;&lt;object type=&quot;3&quot; unique_id=&quot;10062&quot;&gt;&lt;property id=&quot;20148&quot; value=&quot;5&quot;/&gt;&lt;property id=&quot;20300&quot; value=&quot;Slide 17 - &amp;quot;Task 3 – Excel Bookings Spreadsheet&amp;quot;&quot;/&gt;&lt;property id=&quot;20307&quot; value=&quot;302&quot;/&gt;&lt;/object&gt;&lt;object type=&quot;3&quot; unique_id=&quot;10063&quot;&gt;&lt;property id=&quot;20148&quot; value=&quot;5&quot;/&gt;&lt;property id=&quot;20300&quot; value=&quot;Slide 18 - &amp;quot;Task 4 – Excel Bookings Spreadsheet&amp;quot;&quot;/&gt;&lt;property id=&quot;20307&quot; value=&quot;309&quot;/&gt;&lt;/object&gt;&lt;object type=&quot;3&quot; unique_id=&quot;10064&quot;&gt;&lt;property id=&quot;20148&quot; value=&quot;5&quot;/&gt;&lt;property id=&quot;20300&quot; value=&quot;Slide 19 - &amp;quot;Task 5 – Excel Bookings Spreadsheet&amp;quot;&quot;/&gt;&lt;property id=&quot;20307&quot; value=&quot;304&quot;/&gt;&lt;/object&gt;&lt;object type=&quot;3&quot; unique_id=&quot;10065&quot;&gt;&lt;property id=&quot;20148&quot; value=&quot;5&quot;/&gt;&lt;property id=&quot;20300&quot; value=&quot;Slide 20 - &amp;quot;Task 6 – Excel Bookings Spreadsheet&amp;quot;&quot;/&gt;&lt;property id=&quot;20307&quot; value=&quot;305&quot;/&gt;&lt;/object&gt;&lt;object type=&quot;3&quot; unique_id=&quot;10066&quot;&gt;&lt;property id=&quot;20148&quot; value=&quot;5&quot;/&gt;&lt;property id=&quot;20300&quot; value=&quot;Slide 21 - &amp;quot;Task 7 – Excel Bookings Spreadsheet&amp;quot;&quot;/&gt;&lt;property id=&quot;20307&quot; value=&quot;306&quot;/&gt;&lt;/object&gt;&lt;object type=&quot;3&quot; unique_id=&quot;10067&quot;&gt;&lt;property id=&quot;20148&quot; value=&quot;5&quot;/&gt;&lt;property id=&quot;20300&quot; value=&quot;Slide 22 - &amp;quot;Task 8 – Excel Bookings Spreadsheet&amp;quot;&quot;/&gt;&lt;property id=&quot;20307&quot; value=&quot;307&quot;/&gt;&lt;/object&gt;&lt;object type=&quot;3&quot; unique_id=&quot;10068&quot;&gt;&lt;property id=&quot;20148&quot; value=&quot;5&quot;/&gt;&lt;property id=&quot;20300&quot; value=&quot;Slide 23 - &amp;quot;Excel Tutorials – Click to View&amp;quot;&quot;/&gt;&lt;property id=&quot;20307&quot; value=&quot;334&quot;/&gt;&lt;/object&gt;&lt;object type=&quot;3&quot; unique_id=&quot;10069&quot;&gt;&lt;property id=&quot;20148&quot; value=&quot;5&quot;/&gt;&lt;property id=&quot;20300&quot; value=&quot;Slide 24 - &amp;quot;Excel Bookings – Assessment (St/Ex/Ad)&amp;quot;&quot;/&gt;&lt;property id=&quot;20307&quot; value=&quot;308&quot;/&gt;&lt;/object&gt;&lt;object type=&quot;3&quot; unique_id=&quot;10070&quot;&gt;&lt;property id=&quot;20148&quot; value=&quot;5&quot;/&gt;&lt;property id=&quot;20300&quot; value=&quot;Slide 25 - &amp;quot;Graphics Scenario&amp;quot;&quot;/&gt;&lt;property id=&quot;20307&quot; value=&quot;310&quot;/&gt;&lt;/object&gt;&lt;object type=&quot;3&quot; unique_id=&quot;10071&quot;&gt;&lt;property id=&quot;20148&quot; value=&quot;5&quot;/&gt;&lt;property id=&quot;20300&quot; value=&quot;Slide 26 - &amp;quot;Task 1 – Bitmap Montage&amp;quot;&quot;/&gt;&lt;property id=&quot;20307&quot; value=&quot;311&quot;/&gt;&lt;/object&gt;&lt;object type=&quot;3&quot; unique_id=&quot;10072&quot;&gt;&lt;property id=&quot;20148&quot; value=&quot;5&quot;/&gt;&lt;property id=&quot;20300&quot; value=&quot;Slide 27 - &amp;quot;Task 2 – Bitmap Montage&amp;quot;&quot;/&gt;&lt;property id=&quot;20307&quot; value=&quot;312&quot;/&gt;&lt;/object&gt;&lt;object type=&quot;3&quot; unique_id=&quot;10073&quot;&gt;&lt;property id=&quot;20148&quot; value=&quot;5&quot;/&gt;&lt;property id=&quot;20300&quot; value=&quot;Slide 28 - &amp;quot;Task 3 – Bitmap Montage&amp;quot;&quot;/&gt;&lt;property id=&quot;20307&quot; value=&quot;313&quot;/&gt;&lt;/object&gt;&lt;object type=&quot;3&quot; unique_id=&quot;10074&quot;&gt;&lt;property id=&quot;20148&quot; value=&quot;5&quot;/&gt;&lt;property id=&quot;20300&quot; value=&quot;Slide 29 - &amp;quot;Task 4 – Bitmap Montage&amp;quot;&quot;/&gt;&lt;property id=&quot;20307&quot; value=&quot;314&quot;/&gt;&lt;/object&gt;&lt;object type=&quot;3&quot; unique_id=&quot;10075&quot;&gt;&lt;property id=&quot;20148&quot; value=&quot;5&quot;/&gt;&lt;property id=&quot;20300&quot; value=&quot;Slide 30 - &amp;quot;Task 5 – Vector Map&amp;quot;&quot;/&gt;&lt;property id=&quot;20307&quot; value=&quot;315&quot;/&gt;&lt;/object&gt;&lt;object type=&quot;3&quot; unique_id=&quot;10076&quot;&gt;&lt;property id=&quot;20148&quot; value=&quot;5&quot;/&gt;&lt;property id=&quot;20300&quot; value=&quot;Slide 31 - &amp;quot;Task 6 – Vector Map&amp;quot;&quot;/&gt;&lt;property id=&quot;20307&quot; value=&quot;316&quot;/&gt;&lt;/object&gt;&lt;object type=&quot;3&quot; unique_id=&quot;10077&quot;&gt;&lt;property id=&quot;20148&quot; value=&quot;5&quot;/&gt;&lt;property id=&quot;20300&quot; value=&quot;Slide 32 - &amp;quot;Task 7 – Vector Map&amp;quot;&quot;/&gt;&lt;property id=&quot;20307&quot; value=&quot;317&quot;/&gt;&lt;/object&gt;&lt;object type=&quot;3&quot; unique_id=&quot;10078&quot;&gt;&lt;property id=&quot;20148&quot; value=&quot;5&quot;/&gt;&lt;property id=&quot;20300&quot; value=&quot;Slide 33 - &amp;quot;Task 8 – Graphics&amp;quot;&quot;/&gt;&lt;property id=&quot;20307&quot; value=&quot;318&quot;/&gt;&lt;/object&gt;&lt;object type=&quot;3&quot; unique_id=&quot;10079&quot;&gt;&lt;property id=&quot;20148&quot; value=&quot;5&quot;/&gt;&lt;property id=&quot;20300&quot; value=&quot;Slide 34 - &amp;quot;Task 9 – Graphics&amp;quot;&quot;/&gt;&lt;property id=&quot;20307&quot; value=&quot;321&quot;/&gt;&lt;/object&gt;&lt;object type=&quot;3&quot; unique_id=&quot;10080&quot;&gt;&lt;property id=&quot;20148&quot; value=&quot;5&quot;/&gt;&lt;property id=&quot;20300&quot; value=&quot;Slide 35 - &amp;quot;Graphics – Assessment (St/Ex/Ad)&amp;quot;&quot;/&gt;&lt;property id=&quot;20307&quot; value=&quot;319&quot;/&gt;&lt;/object&gt;&lt;object type=&quot;3&quot; unique_id=&quot;10081&quot;&gt;&lt;property id=&quot;20148&quot; value=&quot;5&quot;/&gt;&lt;property id=&quot;20300&quot; value=&quot;Slide 36 - &amp;quot;E-Safety Scenario&amp;quot;&quot;/&gt;&lt;property id=&quot;20307&quot; value=&quot;322&quot;/&gt;&lt;/object&gt;&lt;object type=&quot;3&quot; unique_id=&quot;10082&quot;&gt;&lt;property id=&quot;20148&quot; value=&quot;5&quot;/&gt;&lt;property id=&quot;20300&quot; value=&quot;Slide 37 - &amp;quot;Task 1 – E-Safety&amp;quot;&quot;/&gt;&lt;property id=&quot;20307&quot; value=&quot;323&quot;/&gt;&lt;/object&gt;&lt;object type=&quot;3&quot; unique_id=&quot;10083&quot;&gt;&lt;property id=&quot;20148&quot; value=&quot;5&quot;/&gt;&lt;property id=&quot;20300&quot; value=&quot;Slide 38 - &amp;quot;Task 2 – E-Safety&amp;quot;&quot;/&gt;&lt;property id=&quot;20307&quot; value=&quot;324&quot;/&gt;&lt;/object&gt;&lt;object type=&quot;3&quot; unique_id=&quot;10084&quot;&gt;&lt;property id=&quot;20148&quot; value=&quot;5&quot;/&gt;&lt;property id=&quot;20300&quot; value=&quot;Slide 39 - &amp;quot;Task 3 – E-Safety&amp;quot;&quot;/&gt;&lt;property id=&quot;20307&quot; value=&quot;325&quot;/&gt;&lt;/object&gt;&lt;object type=&quot;3&quot; unique_id=&quot;10085&quot;&gt;&lt;property id=&quot;20148&quot; value=&quot;5&quot;/&gt;&lt;property id=&quot;20300&quot; value=&quot;Slide 40 - &amp;quot;Task 4 – E-Safety&amp;quot;&quot;/&gt;&lt;property id=&quot;20307&quot; value=&quot;326&quot;/&gt;&lt;/object&gt;&lt;object type=&quot;3&quot; unique_id=&quot;10086&quot;&gt;&lt;property id=&quot;20148&quot; value=&quot;5&quot;/&gt;&lt;property id=&quot;20300&quot; value=&quot;Slide 41 - &amp;quot;Task 5 – E-Safety&amp;quot;&quot;/&gt;&lt;property id=&quot;20307&quot; value=&quot;327&quot;/&gt;&lt;/object&gt;&lt;object type=&quot;3&quot; unique_id=&quot;10087&quot;&gt;&lt;property id=&quot;20148&quot; value=&quot;5&quot;/&gt;&lt;property id=&quot;20300&quot; value=&quot;Slide 42 - &amp;quot;Task 6 – E-Safety&amp;quot;&quot;/&gt;&lt;property id=&quot;20307&quot; value=&quot;328&quot;/&gt;&lt;/object&gt;&lt;object type=&quot;3&quot; unique_id=&quot;10088&quot;&gt;&lt;property id=&quot;20148&quot; value=&quot;5&quot;/&gt;&lt;property id=&quot;20300&quot; value=&quot;Slide 43 - &amp;quot;Task 7 – E-Safety&amp;quot;&quot;/&gt;&lt;property id=&quot;20307&quot; value=&quot;329&quot;/&gt;&lt;/object&gt;&lt;object type=&quot;3&quot; unique_id=&quot;10089&quot;&gt;&lt;property id=&quot;20148&quot; value=&quot;5&quot;/&gt;&lt;property id=&quot;20300&quot; value=&quot;Slide 44 - &amp;quot;E-Safety – Assessment (St/Ex/Ad)&amp;quot;&quot;/&gt;&lt;property id=&quot;20307&quot; value=&quot;331&quot;/&gt;&lt;/object&gt;&lt;/object&gt;&lt;object type=&quot;8&quot; unique_id=&quot;10135&quot;&gt;&lt;/object&gt;&lt;/object&gt;&lt;/database&gt;"/>
  <p:tag name="SECTOMILLISECCONVERTED" val="1"/>
  <p:tag name="ISPRING_RESOURCE_PATHS_HASH_2" val="08f788787bcb7a4d543d064184e3ed8f8a1ad1a"/>
  <p:tag name="ISPRING_PRESENTATION_TITLE" val="Unit 1 - LO1 - Cambridge Technicals"/>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nderoth">
  <a:themeElements>
    <a:clrScheme name="Custom 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A0AEC"/>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303C8A099435F469B82EC500073A18D" ma:contentTypeVersion="0" ma:contentTypeDescription="Create a new document." ma:contentTypeScope="" ma:versionID="db11316f7499926a5aef36baba7827a0">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76DD945F-B7B0-4691-A0D0-E2EAD6DA23B3}">
  <ds:schemaRefs>
    <ds:schemaRef ds:uri="http://www.w3.org/XML/1998/namespace"/>
    <ds:schemaRef ds:uri="http://purl.org/dc/terms/"/>
    <ds:schemaRef ds:uri="http://schemas.microsoft.com/office/2006/documentManagement/types"/>
    <ds:schemaRef ds:uri="http://schemas.microsoft.com/office/2006/metadata/properties"/>
    <ds:schemaRef ds:uri="http://purl.org/dc/elements/1.1/"/>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E5A8F797-114D-47DC-A43E-E9D7D8871891}">
  <ds:schemaRefs>
    <ds:schemaRef ds:uri="http://schemas.microsoft.com/sharepoint/v3/contenttype/forms"/>
  </ds:schemaRefs>
</ds:datastoreItem>
</file>

<file path=customXml/itemProps3.xml><?xml version="1.0" encoding="utf-8"?>
<ds:datastoreItem xmlns:ds="http://schemas.openxmlformats.org/officeDocument/2006/customXml" ds:itemID="{E16A05FF-1C8D-47AA-A52A-FF79015719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Enderoth</Template>
  <TotalTime>73911</TotalTime>
  <Words>1400</Words>
  <Application>Microsoft Office PowerPoint</Application>
  <PresentationFormat>On-screen Show (4:3)</PresentationFormat>
  <Paragraphs>146</Paragraphs>
  <Slides>10</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Calibri</vt:lpstr>
      <vt:lpstr>Lucida Sans Unicode</vt:lpstr>
      <vt:lpstr>Verdana</vt:lpstr>
      <vt:lpstr>Wingdings</vt:lpstr>
      <vt:lpstr>Wingdings 2</vt:lpstr>
      <vt:lpstr>Wingdings 3</vt:lpstr>
      <vt:lpstr>Enderoth</vt:lpstr>
      <vt:lpstr>PowerPoint Presentation</vt:lpstr>
      <vt:lpstr>Assessment Criteria</vt:lpstr>
      <vt:lpstr>LO3 – Learning Outcome</vt:lpstr>
      <vt:lpstr>PowerPoint Presentation</vt:lpstr>
      <vt:lpstr>PowerPoint Presentation</vt:lpstr>
      <vt:lpstr>PowerPoint Presentation</vt:lpstr>
      <vt:lpstr>PowerPoint Presentation</vt:lpstr>
      <vt:lpstr>PowerPoint Presentation</vt:lpstr>
      <vt:lpstr>PowerPoint Presentation</vt:lpstr>
      <vt:lpstr>LO3 – Assessment Criteria</vt:lpstr>
    </vt:vector>
  </TitlesOfParts>
  <Company>Brooke Weston CTC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LO1 - Know the common components of computer systems</dc:title>
  <dc:subject>eBusiness</dc:subject>
  <dc:creator>Enderoth</dc:creator>
  <cp:lastModifiedBy>Stephen Rafferty</cp:lastModifiedBy>
  <cp:revision>2042</cp:revision>
  <cp:lastPrinted>2014-01-22T18:25:48Z</cp:lastPrinted>
  <dcterms:created xsi:type="dcterms:W3CDTF">2008-03-12T11:01:44Z</dcterms:created>
  <dcterms:modified xsi:type="dcterms:W3CDTF">2018-07-14T13:21:45Z</dcterms:modified>
  <cp:category>Unit 01</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0x0101006303C8A099435F469B82EC500073A18D</vt:lpwstr>
  </property>
  <property fmtid="{D5CDD505-2E9C-101B-9397-08002B2CF9AE}" pid="3" name="Unit">
    <vt:lpwstr>U1</vt:lpwstr>
  </property>
</Properties>
</file>